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69" r:id="rId13"/>
    <p:sldId id="270" r:id="rId14"/>
    <p:sldId id="274" r:id="rId15"/>
    <p:sldId id="275" r:id="rId16"/>
    <p:sldId id="276" r:id="rId17"/>
    <p:sldId id="282" r:id="rId18"/>
    <p:sldId id="286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51413"/>
    <a:srgbClr val="1B0C2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16.08.2014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16.08.2014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16.08.2014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16.08.2014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16.08.2014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16.08.2014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16.08.2014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16.08.2014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16.08.2014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16.08.2014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16.08.2014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16.08.2014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9512" y="188640"/>
            <a:ext cx="8784976" cy="6480720"/>
          </a:xfrm>
          <a:solidFill>
            <a:schemeClr val="tx2">
              <a:lumMod val="50000"/>
            </a:schemeClr>
          </a:solidFill>
        </p:spPr>
        <p:txBody>
          <a:bodyPr>
            <a:normAutofit/>
          </a:bodyPr>
          <a:lstStyle/>
          <a:p>
            <a:endParaRPr lang="kk-KZ" sz="54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kk-KZ" sz="54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sz="5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Тақырып </a:t>
            </a:r>
          </a:p>
          <a:p>
            <a:r>
              <a:rPr lang="kk-KZ" sz="54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Сомалық бұдандастыру</a:t>
            </a:r>
            <a:endParaRPr lang="ru-RU" sz="5400" b="1" dirty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260648"/>
            <a:ext cx="8640960" cy="6336704"/>
          </a:xfrm>
          <a:solidFill>
            <a:schemeClr val="tx1"/>
          </a:solidFill>
        </p:spPr>
        <p:txBody>
          <a:bodyPr/>
          <a:lstStyle/>
          <a:p>
            <a:pPr marL="0" indent="0">
              <a:buFont typeface="Wingdings" pitchFamily="2" charset="2"/>
              <a:buChar char="Ø"/>
            </a:pPr>
            <a:r>
              <a:rPr lang="kk-KZ" sz="36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Хлоропласттар</a:t>
            </a:r>
            <a:r>
              <a:rPr lang="kk-KZ" sz="3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мен </a:t>
            </a:r>
            <a:r>
              <a:rPr lang="kk-KZ" sz="36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митохондриялар- ды</a:t>
            </a:r>
            <a:r>
              <a:rPr lang="kk-KZ" sz="3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бір клеткадан екіншісіне көшіру үшін – </a:t>
            </a:r>
            <a:r>
              <a:rPr lang="kk-KZ" sz="3600" b="1" u="sng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цитопласттарды</a:t>
            </a:r>
            <a:r>
              <a:rPr lang="kk-KZ" sz="3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қолдануға болады.</a:t>
            </a:r>
          </a:p>
          <a:p>
            <a:pPr marL="0" indent="0">
              <a:buNone/>
            </a:pPr>
            <a:endParaRPr lang="ru-RU" sz="36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Font typeface="Wingdings" pitchFamily="2" charset="2"/>
              <a:buChar char="Ø"/>
            </a:pPr>
            <a:r>
              <a:rPr lang="kk-KZ" sz="3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Ата-анасының біреуінің ядросы бар және цитоплазмалық гендері екеуінен немесе біреуінен болса, онда </a:t>
            </a:r>
            <a:r>
              <a:rPr lang="kk-KZ" sz="3600" b="1" u="sng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цитоплазмалық бұдан </a:t>
            </a:r>
            <a:r>
              <a:rPr lang="kk-KZ" sz="36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kk-KZ" sz="3600" b="1" u="sng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цибрид</a:t>
            </a:r>
            <a:r>
              <a:rPr lang="kk-KZ" sz="36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kk-KZ" sz="3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деп аталады. </a:t>
            </a:r>
          </a:p>
          <a:p>
            <a:pPr marL="0" indent="0">
              <a:buFont typeface="Wingdings" pitchFamily="2" charset="2"/>
              <a:buChar char="Ø"/>
            </a:pPr>
            <a:endParaRPr lang="ru-RU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260648"/>
            <a:ext cx="8784976" cy="6408712"/>
          </a:xfrm>
          <a:solidFill>
            <a:schemeClr val="tx1"/>
          </a:solidFill>
        </p:spPr>
        <p:txBody>
          <a:bodyPr>
            <a:normAutofit/>
          </a:bodyPr>
          <a:lstStyle/>
          <a:p>
            <a:pPr>
              <a:buNone/>
            </a:pPr>
            <a:endParaRPr lang="ru-RU" sz="28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2771800" y="4653136"/>
            <a:ext cx="1728192" cy="1728192"/>
          </a:xfrm>
          <a:prstGeom prst="ellipse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Овал 8"/>
          <p:cNvSpPr/>
          <p:nvPr/>
        </p:nvSpPr>
        <p:spPr>
          <a:xfrm>
            <a:off x="5004048" y="4797152"/>
            <a:ext cx="1728192" cy="1440160"/>
          </a:xfrm>
          <a:prstGeom prst="ellipse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Овал 9"/>
          <p:cNvSpPr/>
          <p:nvPr/>
        </p:nvSpPr>
        <p:spPr>
          <a:xfrm>
            <a:off x="4644008" y="2708920"/>
            <a:ext cx="1872208" cy="1872208"/>
          </a:xfrm>
          <a:prstGeom prst="ellipse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600"/>
          </a:p>
        </p:txBody>
      </p:sp>
      <p:sp>
        <p:nvSpPr>
          <p:cNvPr id="11" name="Овал 10"/>
          <p:cNvSpPr/>
          <p:nvPr/>
        </p:nvSpPr>
        <p:spPr>
          <a:xfrm>
            <a:off x="6876256" y="2780928"/>
            <a:ext cx="1872208" cy="1872208"/>
          </a:xfrm>
          <a:prstGeom prst="ellipse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Овал 11"/>
          <p:cNvSpPr/>
          <p:nvPr/>
        </p:nvSpPr>
        <p:spPr>
          <a:xfrm>
            <a:off x="4644008" y="908720"/>
            <a:ext cx="1584176" cy="1440160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Овал 12"/>
          <p:cNvSpPr/>
          <p:nvPr/>
        </p:nvSpPr>
        <p:spPr>
          <a:xfrm>
            <a:off x="6804248" y="836712"/>
            <a:ext cx="1728192" cy="1440160"/>
          </a:xfrm>
          <a:prstGeom prst="ellipse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1" name="Овал 60"/>
          <p:cNvSpPr/>
          <p:nvPr/>
        </p:nvSpPr>
        <p:spPr>
          <a:xfrm>
            <a:off x="5148064" y="1052736"/>
            <a:ext cx="432048" cy="288032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dirty="0" smtClean="0"/>
              <a:t>-</a:t>
            </a:r>
            <a:endParaRPr lang="ru-RU" dirty="0"/>
          </a:p>
        </p:txBody>
      </p:sp>
      <p:sp>
        <p:nvSpPr>
          <p:cNvPr id="62" name="Овал 61"/>
          <p:cNvSpPr/>
          <p:nvPr/>
        </p:nvSpPr>
        <p:spPr>
          <a:xfrm>
            <a:off x="5076056" y="1772816"/>
            <a:ext cx="1080120" cy="216024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dirty="0" smtClean="0"/>
              <a:t>+</a:t>
            </a:r>
            <a:endParaRPr lang="ru-RU" dirty="0"/>
          </a:p>
        </p:txBody>
      </p:sp>
      <p:sp>
        <p:nvSpPr>
          <p:cNvPr id="63" name="Овал 62"/>
          <p:cNvSpPr/>
          <p:nvPr/>
        </p:nvSpPr>
        <p:spPr>
          <a:xfrm>
            <a:off x="4932040" y="1484784"/>
            <a:ext cx="864096" cy="216024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dirty="0" smtClean="0"/>
              <a:t>+</a:t>
            </a:r>
            <a:endParaRPr lang="ru-RU" dirty="0"/>
          </a:p>
        </p:txBody>
      </p:sp>
      <p:sp>
        <p:nvSpPr>
          <p:cNvPr id="64" name="Овал 63"/>
          <p:cNvSpPr/>
          <p:nvPr/>
        </p:nvSpPr>
        <p:spPr>
          <a:xfrm>
            <a:off x="7164288" y="1052736"/>
            <a:ext cx="432048" cy="288032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dirty="0" smtClean="0"/>
              <a:t>+</a:t>
            </a:r>
            <a:endParaRPr lang="ru-RU" dirty="0"/>
          </a:p>
        </p:txBody>
      </p:sp>
      <p:sp>
        <p:nvSpPr>
          <p:cNvPr id="65" name="Овал 64"/>
          <p:cNvSpPr/>
          <p:nvPr/>
        </p:nvSpPr>
        <p:spPr>
          <a:xfrm>
            <a:off x="7020272" y="1484784"/>
            <a:ext cx="864096" cy="216024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dirty="0" smtClean="0"/>
              <a:t>-</a:t>
            </a:r>
            <a:endParaRPr lang="ru-RU" dirty="0"/>
          </a:p>
        </p:txBody>
      </p:sp>
      <p:sp>
        <p:nvSpPr>
          <p:cNvPr id="66" name="Овал 65"/>
          <p:cNvSpPr/>
          <p:nvPr/>
        </p:nvSpPr>
        <p:spPr>
          <a:xfrm>
            <a:off x="7380312" y="1844824"/>
            <a:ext cx="864096" cy="216024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dirty="0" smtClean="0"/>
              <a:t>-</a:t>
            </a:r>
            <a:endParaRPr lang="ru-RU" dirty="0"/>
          </a:p>
        </p:txBody>
      </p:sp>
      <p:sp>
        <p:nvSpPr>
          <p:cNvPr id="67" name="Месяц 66"/>
          <p:cNvSpPr/>
          <p:nvPr/>
        </p:nvSpPr>
        <p:spPr>
          <a:xfrm rot="16395432">
            <a:off x="6314026" y="1635271"/>
            <a:ext cx="407498" cy="723008"/>
          </a:xfrm>
          <a:prstGeom prst="moon">
            <a:avLst>
              <a:gd name="adj" fmla="val 40174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8" name="Стрелка вниз 67"/>
          <p:cNvSpPr/>
          <p:nvPr/>
        </p:nvSpPr>
        <p:spPr>
          <a:xfrm rot="2424413">
            <a:off x="6114620" y="2177613"/>
            <a:ext cx="131875" cy="586834"/>
          </a:xfrm>
          <a:prstGeom prst="down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9" name="Стрелка вниз 68"/>
          <p:cNvSpPr/>
          <p:nvPr/>
        </p:nvSpPr>
        <p:spPr>
          <a:xfrm rot="19646965">
            <a:off x="6864896" y="2047704"/>
            <a:ext cx="189391" cy="816062"/>
          </a:xfrm>
          <a:prstGeom prst="down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0" name="TextBox 69"/>
          <p:cNvSpPr txBox="1"/>
          <p:nvPr/>
        </p:nvSpPr>
        <p:spPr>
          <a:xfrm>
            <a:off x="6372200" y="1052736"/>
            <a:ext cx="3600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3200" b="1" dirty="0" smtClean="0">
                <a:solidFill>
                  <a:schemeClr val="bg1"/>
                </a:solidFill>
              </a:rPr>
              <a:t>+</a:t>
            </a:r>
            <a:endParaRPr lang="ru-RU" sz="3200" b="1" dirty="0">
              <a:solidFill>
                <a:schemeClr val="bg1"/>
              </a:solidFill>
            </a:endParaRPr>
          </a:p>
        </p:txBody>
      </p:sp>
      <p:sp>
        <p:nvSpPr>
          <p:cNvPr id="71" name="Овал 70"/>
          <p:cNvSpPr/>
          <p:nvPr/>
        </p:nvSpPr>
        <p:spPr>
          <a:xfrm>
            <a:off x="4932040" y="2924944"/>
            <a:ext cx="432048" cy="288032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dirty="0" smtClean="0"/>
              <a:t>-</a:t>
            </a:r>
            <a:endParaRPr lang="ru-RU" dirty="0"/>
          </a:p>
        </p:txBody>
      </p:sp>
      <p:sp>
        <p:nvSpPr>
          <p:cNvPr id="73" name="Овал 72"/>
          <p:cNvSpPr/>
          <p:nvPr/>
        </p:nvSpPr>
        <p:spPr>
          <a:xfrm>
            <a:off x="5508104" y="2924944"/>
            <a:ext cx="432048" cy="288032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dirty="0" smtClean="0"/>
              <a:t>+</a:t>
            </a:r>
            <a:endParaRPr lang="ru-RU" dirty="0"/>
          </a:p>
        </p:txBody>
      </p:sp>
      <p:sp>
        <p:nvSpPr>
          <p:cNvPr id="74" name="Овал 73"/>
          <p:cNvSpPr/>
          <p:nvPr/>
        </p:nvSpPr>
        <p:spPr>
          <a:xfrm>
            <a:off x="4716016" y="3212976"/>
            <a:ext cx="720080" cy="216024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dirty="0" smtClean="0"/>
              <a:t>+</a:t>
            </a:r>
            <a:endParaRPr lang="ru-RU" dirty="0"/>
          </a:p>
        </p:txBody>
      </p:sp>
      <p:sp>
        <p:nvSpPr>
          <p:cNvPr id="75" name="Овал 74"/>
          <p:cNvSpPr/>
          <p:nvPr/>
        </p:nvSpPr>
        <p:spPr>
          <a:xfrm>
            <a:off x="4716016" y="3573016"/>
            <a:ext cx="720080" cy="216024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dirty="0" smtClean="0"/>
              <a:t>+</a:t>
            </a:r>
            <a:endParaRPr lang="ru-RU" dirty="0"/>
          </a:p>
        </p:txBody>
      </p:sp>
      <p:sp>
        <p:nvSpPr>
          <p:cNvPr id="76" name="Овал 75"/>
          <p:cNvSpPr/>
          <p:nvPr/>
        </p:nvSpPr>
        <p:spPr>
          <a:xfrm>
            <a:off x="5508104" y="3212976"/>
            <a:ext cx="864096" cy="216024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dirty="0" smtClean="0"/>
              <a:t>-</a:t>
            </a:r>
            <a:endParaRPr lang="ru-RU" dirty="0"/>
          </a:p>
        </p:txBody>
      </p:sp>
      <p:sp>
        <p:nvSpPr>
          <p:cNvPr id="77" name="Овал 76"/>
          <p:cNvSpPr/>
          <p:nvPr/>
        </p:nvSpPr>
        <p:spPr>
          <a:xfrm>
            <a:off x="5508104" y="3573016"/>
            <a:ext cx="864096" cy="216024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dirty="0" smtClean="0"/>
              <a:t>-</a:t>
            </a:r>
            <a:endParaRPr lang="ru-RU" dirty="0"/>
          </a:p>
        </p:txBody>
      </p:sp>
      <p:sp>
        <p:nvSpPr>
          <p:cNvPr id="78" name="Овал 77"/>
          <p:cNvSpPr/>
          <p:nvPr/>
        </p:nvSpPr>
        <p:spPr>
          <a:xfrm>
            <a:off x="7236296" y="2852936"/>
            <a:ext cx="1296144" cy="864096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dirty="0" smtClean="0"/>
              <a:t>-</a:t>
            </a:r>
            <a:endParaRPr lang="ru-RU" dirty="0"/>
          </a:p>
        </p:txBody>
      </p:sp>
      <p:cxnSp>
        <p:nvCxnSpPr>
          <p:cNvPr id="80" name="Прямая соединительная линия 79"/>
          <p:cNvCxnSpPr>
            <a:stCxn id="78" idx="0"/>
            <a:endCxn id="78" idx="4"/>
          </p:cNvCxnSpPr>
          <p:nvPr/>
        </p:nvCxnSpPr>
        <p:spPr>
          <a:xfrm rot="16200000" flipH="1">
            <a:off x="7452320" y="3284984"/>
            <a:ext cx="864096" cy="0"/>
          </a:xfrm>
          <a:prstGeom prst="line">
            <a:avLst/>
          </a:prstGeom>
          <a:ln w="31750" cmpd="sng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TextBox 80"/>
          <p:cNvSpPr txBox="1"/>
          <p:nvPr/>
        </p:nvSpPr>
        <p:spPr>
          <a:xfrm>
            <a:off x="7452320" y="3212976"/>
            <a:ext cx="360040" cy="369332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r>
              <a:rPr lang="kk-KZ" dirty="0" smtClean="0"/>
              <a:t>-</a:t>
            </a:r>
            <a:endParaRPr lang="ru-RU" dirty="0"/>
          </a:p>
        </p:txBody>
      </p:sp>
      <p:sp>
        <p:nvSpPr>
          <p:cNvPr id="82" name="TextBox 81"/>
          <p:cNvSpPr txBox="1"/>
          <p:nvPr/>
        </p:nvSpPr>
        <p:spPr>
          <a:xfrm>
            <a:off x="8028384" y="3140968"/>
            <a:ext cx="360040" cy="369332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r>
              <a:rPr lang="kk-KZ" dirty="0" smtClean="0"/>
              <a:t>+</a:t>
            </a:r>
            <a:endParaRPr lang="ru-RU" dirty="0"/>
          </a:p>
        </p:txBody>
      </p:sp>
      <p:sp>
        <p:nvSpPr>
          <p:cNvPr id="83" name="Овал 82"/>
          <p:cNvSpPr/>
          <p:nvPr/>
        </p:nvSpPr>
        <p:spPr>
          <a:xfrm>
            <a:off x="7020272" y="3717032"/>
            <a:ext cx="720080" cy="216024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dirty="0" smtClean="0"/>
              <a:t>+</a:t>
            </a:r>
            <a:endParaRPr lang="ru-RU" dirty="0"/>
          </a:p>
        </p:txBody>
      </p:sp>
      <p:sp>
        <p:nvSpPr>
          <p:cNvPr id="84" name="Овал 83"/>
          <p:cNvSpPr/>
          <p:nvPr/>
        </p:nvSpPr>
        <p:spPr>
          <a:xfrm>
            <a:off x="7092280" y="3933056"/>
            <a:ext cx="720080" cy="216024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dirty="0" smtClean="0"/>
              <a:t>+</a:t>
            </a:r>
            <a:endParaRPr lang="ru-RU" dirty="0"/>
          </a:p>
        </p:txBody>
      </p:sp>
      <p:sp>
        <p:nvSpPr>
          <p:cNvPr id="85" name="Овал 84"/>
          <p:cNvSpPr/>
          <p:nvPr/>
        </p:nvSpPr>
        <p:spPr>
          <a:xfrm>
            <a:off x="7740352" y="3789040"/>
            <a:ext cx="864096" cy="216024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dirty="0" smtClean="0"/>
              <a:t>-</a:t>
            </a:r>
            <a:endParaRPr lang="ru-RU" dirty="0"/>
          </a:p>
        </p:txBody>
      </p:sp>
      <p:sp>
        <p:nvSpPr>
          <p:cNvPr id="86" name="Овал 85"/>
          <p:cNvSpPr/>
          <p:nvPr/>
        </p:nvSpPr>
        <p:spPr>
          <a:xfrm>
            <a:off x="7668344" y="4077072"/>
            <a:ext cx="864096" cy="216024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dirty="0" smtClean="0"/>
              <a:t>-</a:t>
            </a:r>
            <a:endParaRPr lang="ru-RU" dirty="0"/>
          </a:p>
        </p:txBody>
      </p:sp>
      <p:sp>
        <p:nvSpPr>
          <p:cNvPr id="87" name="TextBox 86"/>
          <p:cNvSpPr txBox="1"/>
          <p:nvPr/>
        </p:nvSpPr>
        <p:spPr>
          <a:xfrm>
            <a:off x="7380312" y="4797152"/>
            <a:ext cx="151216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Ядролық бұдан</a:t>
            </a:r>
            <a:endParaRPr lang="ru-RU" sz="20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8" name="Овал 87"/>
          <p:cNvSpPr/>
          <p:nvPr/>
        </p:nvSpPr>
        <p:spPr>
          <a:xfrm>
            <a:off x="3275856" y="4941168"/>
            <a:ext cx="432048" cy="288032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dirty="0" smtClean="0"/>
              <a:t>-</a:t>
            </a:r>
            <a:endParaRPr lang="ru-RU" dirty="0"/>
          </a:p>
        </p:txBody>
      </p:sp>
      <p:sp>
        <p:nvSpPr>
          <p:cNvPr id="89" name="Овал 88"/>
          <p:cNvSpPr/>
          <p:nvPr/>
        </p:nvSpPr>
        <p:spPr>
          <a:xfrm>
            <a:off x="2771800" y="5373216"/>
            <a:ext cx="720080" cy="216024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dirty="0" smtClean="0"/>
              <a:t>+</a:t>
            </a:r>
            <a:endParaRPr lang="ru-RU" dirty="0"/>
          </a:p>
        </p:txBody>
      </p:sp>
      <p:sp>
        <p:nvSpPr>
          <p:cNvPr id="90" name="Овал 89"/>
          <p:cNvSpPr/>
          <p:nvPr/>
        </p:nvSpPr>
        <p:spPr>
          <a:xfrm>
            <a:off x="2843808" y="5733256"/>
            <a:ext cx="720080" cy="216024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dirty="0" smtClean="0"/>
              <a:t>+</a:t>
            </a:r>
            <a:endParaRPr lang="ru-RU" dirty="0"/>
          </a:p>
        </p:txBody>
      </p:sp>
      <p:sp>
        <p:nvSpPr>
          <p:cNvPr id="91" name="Овал 90"/>
          <p:cNvSpPr/>
          <p:nvPr/>
        </p:nvSpPr>
        <p:spPr>
          <a:xfrm>
            <a:off x="3491880" y="5373216"/>
            <a:ext cx="864096" cy="216024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dirty="0" smtClean="0"/>
              <a:t>-</a:t>
            </a:r>
            <a:endParaRPr lang="ru-RU" dirty="0"/>
          </a:p>
        </p:txBody>
      </p:sp>
      <p:sp>
        <p:nvSpPr>
          <p:cNvPr id="92" name="Овал 91"/>
          <p:cNvSpPr/>
          <p:nvPr/>
        </p:nvSpPr>
        <p:spPr>
          <a:xfrm>
            <a:off x="3563888" y="5733256"/>
            <a:ext cx="864096" cy="216024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dirty="0" smtClean="0"/>
              <a:t>-</a:t>
            </a:r>
            <a:endParaRPr lang="ru-RU" dirty="0"/>
          </a:p>
        </p:txBody>
      </p:sp>
      <p:sp>
        <p:nvSpPr>
          <p:cNvPr id="93" name="Овал 92"/>
          <p:cNvSpPr/>
          <p:nvPr/>
        </p:nvSpPr>
        <p:spPr>
          <a:xfrm>
            <a:off x="5652120" y="5013176"/>
            <a:ext cx="432048" cy="288032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dirty="0" smtClean="0"/>
              <a:t>+</a:t>
            </a:r>
            <a:endParaRPr lang="ru-RU" dirty="0"/>
          </a:p>
        </p:txBody>
      </p:sp>
      <p:sp>
        <p:nvSpPr>
          <p:cNvPr id="94" name="Овал 93"/>
          <p:cNvSpPr/>
          <p:nvPr/>
        </p:nvSpPr>
        <p:spPr>
          <a:xfrm>
            <a:off x="5004048" y="5445224"/>
            <a:ext cx="720080" cy="216024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dirty="0" smtClean="0"/>
              <a:t>+</a:t>
            </a:r>
            <a:endParaRPr lang="ru-RU" dirty="0"/>
          </a:p>
        </p:txBody>
      </p:sp>
      <p:sp>
        <p:nvSpPr>
          <p:cNvPr id="95" name="Овал 94"/>
          <p:cNvSpPr/>
          <p:nvPr/>
        </p:nvSpPr>
        <p:spPr>
          <a:xfrm>
            <a:off x="5148064" y="5805264"/>
            <a:ext cx="720080" cy="216024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dirty="0" smtClean="0"/>
              <a:t>+</a:t>
            </a:r>
            <a:endParaRPr lang="ru-RU" dirty="0"/>
          </a:p>
        </p:txBody>
      </p:sp>
      <p:sp>
        <p:nvSpPr>
          <p:cNvPr id="96" name="Овал 95"/>
          <p:cNvSpPr/>
          <p:nvPr/>
        </p:nvSpPr>
        <p:spPr>
          <a:xfrm>
            <a:off x="5796136" y="5445224"/>
            <a:ext cx="864096" cy="216024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dirty="0" smtClean="0"/>
              <a:t>-</a:t>
            </a:r>
            <a:endParaRPr lang="ru-RU" dirty="0"/>
          </a:p>
        </p:txBody>
      </p:sp>
      <p:sp>
        <p:nvSpPr>
          <p:cNvPr id="97" name="Овал 96"/>
          <p:cNvSpPr/>
          <p:nvPr/>
        </p:nvSpPr>
        <p:spPr>
          <a:xfrm>
            <a:off x="5796136" y="5805264"/>
            <a:ext cx="720080" cy="216024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dirty="0" smtClean="0"/>
              <a:t>-</a:t>
            </a:r>
            <a:endParaRPr lang="ru-RU" dirty="0"/>
          </a:p>
        </p:txBody>
      </p:sp>
      <p:sp>
        <p:nvSpPr>
          <p:cNvPr id="98" name="TextBox 97"/>
          <p:cNvSpPr txBox="1"/>
          <p:nvPr/>
        </p:nvSpPr>
        <p:spPr>
          <a:xfrm>
            <a:off x="4211960" y="6165304"/>
            <a:ext cx="41044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24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Цитоплазмалық бұдандар</a:t>
            </a:r>
            <a:endParaRPr lang="ru-RU" sz="2400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9" name="Стрелка вниз 98"/>
          <p:cNvSpPr/>
          <p:nvPr/>
        </p:nvSpPr>
        <p:spPr>
          <a:xfrm rot="2424413">
            <a:off x="4515267" y="4013890"/>
            <a:ext cx="217884" cy="1132894"/>
          </a:xfrm>
          <a:prstGeom prst="down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0" name="Стрелка вниз 99"/>
          <p:cNvSpPr/>
          <p:nvPr/>
        </p:nvSpPr>
        <p:spPr>
          <a:xfrm rot="19646965">
            <a:off x="6000800" y="4063927"/>
            <a:ext cx="189391" cy="816062"/>
          </a:xfrm>
          <a:prstGeom prst="down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1" name="TextBox 100"/>
          <p:cNvSpPr txBox="1"/>
          <p:nvPr/>
        </p:nvSpPr>
        <p:spPr>
          <a:xfrm>
            <a:off x="3203848" y="4293096"/>
            <a:ext cx="201622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2000" b="1" dirty="0" smtClean="0">
                <a:solidFill>
                  <a:srgbClr val="FFFF00"/>
                </a:solidFill>
              </a:rPr>
              <a:t>Гетерокарион</a:t>
            </a:r>
            <a:endParaRPr lang="ru-RU" sz="2000" b="1" dirty="0">
              <a:solidFill>
                <a:srgbClr val="FFFF00"/>
              </a:solidFill>
            </a:endParaRPr>
          </a:p>
        </p:txBody>
      </p:sp>
      <p:sp>
        <p:nvSpPr>
          <p:cNvPr id="102" name="Овал 101"/>
          <p:cNvSpPr/>
          <p:nvPr/>
        </p:nvSpPr>
        <p:spPr>
          <a:xfrm>
            <a:off x="251520" y="476672"/>
            <a:ext cx="1728192" cy="1728192"/>
          </a:xfrm>
          <a:prstGeom prst="ellipse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5" name="Овал 104"/>
          <p:cNvSpPr/>
          <p:nvPr/>
        </p:nvSpPr>
        <p:spPr>
          <a:xfrm>
            <a:off x="251520" y="2492896"/>
            <a:ext cx="1728192" cy="1728192"/>
          </a:xfrm>
          <a:prstGeom prst="ellipse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6" name="Овал 105"/>
          <p:cNvSpPr/>
          <p:nvPr/>
        </p:nvSpPr>
        <p:spPr>
          <a:xfrm>
            <a:off x="323528" y="4509120"/>
            <a:ext cx="1728192" cy="1728192"/>
          </a:xfrm>
          <a:prstGeom prst="ellipse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7" name="Овал 106"/>
          <p:cNvSpPr/>
          <p:nvPr/>
        </p:nvSpPr>
        <p:spPr>
          <a:xfrm>
            <a:off x="827584" y="620688"/>
            <a:ext cx="432048" cy="288032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dirty="0" smtClean="0"/>
              <a:t>+</a:t>
            </a:r>
            <a:endParaRPr lang="ru-RU" dirty="0"/>
          </a:p>
        </p:txBody>
      </p:sp>
      <p:sp>
        <p:nvSpPr>
          <p:cNvPr id="108" name="Овал 107"/>
          <p:cNvSpPr/>
          <p:nvPr/>
        </p:nvSpPr>
        <p:spPr>
          <a:xfrm>
            <a:off x="755576" y="1196752"/>
            <a:ext cx="864096" cy="216024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dirty="0" smtClean="0"/>
              <a:t>-</a:t>
            </a:r>
            <a:endParaRPr lang="ru-RU" dirty="0"/>
          </a:p>
        </p:txBody>
      </p:sp>
      <p:sp>
        <p:nvSpPr>
          <p:cNvPr id="109" name="Овал 108"/>
          <p:cNvSpPr/>
          <p:nvPr/>
        </p:nvSpPr>
        <p:spPr>
          <a:xfrm>
            <a:off x="827584" y="1628800"/>
            <a:ext cx="720080" cy="216024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dirty="0" smtClean="0"/>
              <a:t>+</a:t>
            </a:r>
            <a:endParaRPr lang="ru-RU" dirty="0"/>
          </a:p>
        </p:txBody>
      </p:sp>
      <p:sp>
        <p:nvSpPr>
          <p:cNvPr id="110" name="Овал 109"/>
          <p:cNvSpPr/>
          <p:nvPr/>
        </p:nvSpPr>
        <p:spPr>
          <a:xfrm>
            <a:off x="971600" y="2636912"/>
            <a:ext cx="432048" cy="288032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dirty="0" smtClean="0"/>
              <a:t>+</a:t>
            </a:r>
            <a:endParaRPr lang="ru-RU" dirty="0"/>
          </a:p>
        </p:txBody>
      </p:sp>
      <p:sp>
        <p:nvSpPr>
          <p:cNvPr id="111" name="Овал 110"/>
          <p:cNvSpPr/>
          <p:nvPr/>
        </p:nvSpPr>
        <p:spPr>
          <a:xfrm>
            <a:off x="899592" y="3068960"/>
            <a:ext cx="864096" cy="216024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dirty="0" smtClean="0"/>
              <a:t>+</a:t>
            </a:r>
            <a:endParaRPr lang="ru-RU" dirty="0"/>
          </a:p>
        </p:txBody>
      </p:sp>
      <p:sp>
        <p:nvSpPr>
          <p:cNvPr id="112" name="Овал 111"/>
          <p:cNvSpPr/>
          <p:nvPr/>
        </p:nvSpPr>
        <p:spPr>
          <a:xfrm>
            <a:off x="971600" y="3501008"/>
            <a:ext cx="864096" cy="216024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dirty="0" smtClean="0"/>
              <a:t>+</a:t>
            </a:r>
            <a:endParaRPr lang="ru-RU" dirty="0"/>
          </a:p>
        </p:txBody>
      </p:sp>
      <p:sp>
        <p:nvSpPr>
          <p:cNvPr id="113" name="Овал 112"/>
          <p:cNvSpPr/>
          <p:nvPr/>
        </p:nvSpPr>
        <p:spPr>
          <a:xfrm>
            <a:off x="971600" y="4653136"/>
            <a:ext cx="432048" cy="288032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dirty="0" smtClean="0"/>
              <a:t>+</a:t>
            </a:r>
            <a:endParaRPr lang="ru-RU" dirty="0"/>
          </a:p>
        </p:txBody>
      </p:sp>
      <p:sp>
        <p:nvSpPr>
          <p:cNvPr id="114" name="Овал 113"/>
          <p:cNvSpPr/>
          <p:nvPr/>
        </p:nvSpPr>
        <p:spPr>
          <a:xfrm>
            <a:off x="683568" y="5157192"/>
            <a:ext cx="864096" cy="216024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dirty="0" smtClean="0"/>
              <a:t>-</a:t>
            </a:r>
            <a:endParaRPr lang="ru-RU" dirty="0"/>
          </a:p>
        </p:txBody>
      </p:sp>
      <p:sp>
        <p:nvSpPr>
          <p:cNvPr id="115" name="Овал 114"/>
          <p:cNvSpPr/>
          <p:nvPr/>
        </p:nvSpPr>
        <p:spPr>
          <a:xfrm>
            <a:off x="611560" y="5661248"/>
            <a:ext cx="864096" cy="216024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dirty="0" smtClean="0"/>
              <a:t>-</a:t>
            </a:r>
            <a:endParaRPr lang="ru-RU" dirty="0"/>
          </a:p>
        </p:txBody>
      </p:sp>
      <p:sp>
        <p:nvSpPr>
          <p:cNvPr id="116" name="Прямоугольник 115"/>
          <p:cNvSpPr/>
          <p:nvPr/>
        </p:nvSpPr>
        <p:spPr>
          <a:xfrm rot="18068971">
            <a:off x="1611103" y="1574201"/>
            <a:ext cx="3222862" cy="1124858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4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Цитоплазмалық бұдандардың варианттары</a:t>
            </a:r>
            <a:endParaRPr lang="ru-RU" sz="2400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7" name="Стрелка вниз 116"/>
          <p:cNvSpPr/>
          <p:nvPr/>
        </p:nvSpPr>
        <p:spPr>
          <a:xfrm rot="5844591">
            <a:off x="2254731" y="5050880"/>
            <a:ext cx="254524" cy="699212"/>
          </a:xfrm>
          <a:prstGeom prst="down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8" name="Стрелка вниз 117"/>
          <p:cNvSpPr/>
          <p:nvPr/>
        </p:nvSpPr>
        <p:spPr>
          <a:xfrm rot="7113728">
            <a:off x="2259060" y="3543943"/>
            <a:ext cx="257828" cy="1609169"/>
          </a:xfrm>
          <a:prstGeom prst="down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9" name="Стрелка вниз 118"/>
          <p:cNvSpPr/>
          <p:nvPr/>
        </p:nvSpPr>
        <p:spPr>
          <a:xfrm rot="8543580">
            <a:off x="2216783" y="1899418"/>
            <a:ext cx="251905" cy="2986730"/>
          </a:xfrm>
          <a:prstGeom prst="down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88640"/>
            <a:ext cx="8651304" cy="6480720"/>
          </a:xfrm>
          <a:solidFill>
            <a:schemeClr val="tx1">
              <a:lumMod val="95000"/>
              <a:lumOff val="5000"/>
            </a:schemeClr>
          </a:solidFill>
        </p:spPr>
        <p:txBody>
          <a:bodyPr/>
          <a:lstStyle/>
          <a:p>
            <a:pPr>
              <a:buNone/>
            </a:pPr>
            <a:r>
              <a:rPr lang="kk-KZ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kk-KZ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Цитопласт   </a:t>
            </a:r>
            <a:r>
              <a:rPr lang="kk-KZ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           </a:t>
            </a:r>
            <a:r>
              <a:rPr lang="kk-KZ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Протопласт</a:t>
            </a:r>
            <a:endParaRPr lang="ru-RU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Овал 3"/>
          <p:cNvSpPr/>
          <p:nvPr/>
        </p:nvSpPr>
        <p:spPr>
          <a:xfrm>
            <a:off x="1259632" y="1412776"/>
            <a:ext cx="2448272" cy="1872208"/>
          </a:xfrm>
          <a:prstGeom prst="ellipse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Овал 5"/>
          <p:cNvSpPr/>
          <p:nvPr/>
        </p:nvSpPr>
        <p:spPr>
          <a:xfrm>
            <a:off x="4860032" y="1268760"/>
            <a:ext cx="2520280" cy="2160240"/>
          </a:xfrm>
          <a:prstGeom prst="ellipse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Овал 6"/>
          <p:cNvSpPr/>
          <p:nvPr/>
        </p:nvSpPr>
        <p:spPr>
          <a:xfrm>
            <a:off x="3203848" y="3789040"/>
            <a:ext cx="2592288" cy="2088232"/>
          </a:xfrm>
          <a:prstGeom prst="ellipse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1403648" y="2348880"/>
            <a:ext cx="936104" cy="28803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dirty="0" smtClean="0"/>
              <a:t>+</a:t>
            </a:r>
            <a:endParaRPr lang="ru-RU" dirty="0"/>
          </a:p>
        </p:txBody>
      </p:sp>
      <p:sp>
        <p:nvSpPr>
          <p:cNvPr id="9" name="Овал 8"/>
          <p:cNvSpPr/>
          <p:nvPr/>
        </p:nvSpPr>
        <p:spPr>
          <a:xfrm>
            <a:off x="2555776" y="2348880"/>
            <a:ext cx="936104" cy="28803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dirty="0" smtClean="0"/>
              <a:t>+</a:t>
            </a:r>
            <a:endParaRPr lang="ru-RU" dirty="0"/>
          </a:p>
        </p:txBody>
      </p:sp>
      <p:sp>
        <p:nvSpPr>
          <p:cNvPr id="10" name="Овал 9"/>
          <p:cNvSpPr/>
          <p:nvPr/>
        </p:nvSpPr>
        <p:spPr>
          <a:xfrm>
            <a:off x="5796136" y="1556792"/>
            <a:ext cx="648072" cy="288032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dirty="0" smtClean="0"/>
              <a:t>+</a:t>
            </a:r>
            <a:endParaRPr lang="ru-RU" dirty="0"/>
          </a:p>
        </p:txBody>
      </p:sp>
      <p:sp>
        <p:nvSpPr>
          <p:cNvPr id="11" name="Овал 10"/>
          <p:cNvSpPr/>
          <p:nvPr/>
        </p:nvSpPr>
        <p:spPr>
          <a:xfrm>
            <a:off x="4932040" y="2492896"/>
            <a:ext cx="1080120" cy="216024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dirty="0" smtClean="0"/>
              <a:t>-</a:t>
            </a:r>
            <a:endParaRPr lang="ru-RU" dirty="0"/>
          </a:p>
        </p:txBody>
      </p:sp>
      <p:sp>
        <p:nvSpPr>
          <p:cNvPr id="12" name="Овал 11"/>
          <p:cNvSpPr/>
          <p:nvPr/>
        </p:nvSpPr>
        <p:spPr>
          <a:xfrm>
            <a:off x="6156176" y="2492896"/>
            <a:ext cx="1080120" cy="216024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dirty="0" smtClean="0"/>
              <a:t>-</a:t>
            </a:r>
            <a:endParaRPr lang="ru-RU" dirty="0"/>
          </a:p>
        </p:txBody>
      </p:sp>
      <p:sp>
        <p:nvSpPr>
          <p:cNvPr id="13" name="Овал 12"/>
          <p:cNvSpPr/>
          <p:nvPr/>
        </p:nvSpPr>
        <p:spPr>
          <a:xfrm>
            <a:off x="4067944" y="3933056"/>
            <a:ext cx="648072" cy="288032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dirty="0" smtClean="0"/>
              <a:t>+</a:t>
            </a:r>
            <a:endParaRPr lang="ru-RU" dirty="0"/>
          </a:p>
        </p:txBody>
      </p:sp>
      <p:sp>
        <p:nvSpPr>
          <p:cNvPr id="14" name="Овал 13"/>
          <p:cNvSpPr/>
          <p:nvPr/>
        </p:nvSpPr>
        <p:spPr>
          <a:xfrm>
            <a:off x="3419872" y="4581128"/>
            <a:ext cx="936104" cy="28803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dirty="0" smtClean="0"/>
              <a:t>+</a:t>
            </a:r>
            <a:endParaRPr lang="ru-RU" dirty="0"/>
          </a:p>
        </p:txBody>
      </p:sp>
      <p:sp>
        <p:nvSpPr>
          <p:cNvPr id="15" name="Овал 14"/>
          <p:cNvSpPr/>
          <p:nvPr/>
        </p:nvSpPr>
        <p:spPr>
          <a:xfrm>
            <a:off x="3419872" y="4941168"/>
            <a:ext cx="936104" cy="28803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dirty="0" smtClean="0"/>
              <a:t>+</a:t>
            </a:r>
            <a:endParaRPr lang="ru-RU" dirty="0"/>
          </a:p>
        </p:txBody>
      </p:sp>
      <p:sp>
        <p:nvSpPr>
          <p:cNvPr id="16" name="Овал 15"/>
          <p:cNvSpPr/>
          <p:nvPr/>
        </p:nvSpPr>
        <p:spPr>
          <a:xfrm>
            <a:off x="4499992" y="4581128"/>
            <a:ext cx="1080120" cy="216024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dirty="0" smtClean="0"/>
              <a:t>-</a:t>
            </a:r>
            <a:endParaRPr lang="ru-RU" dirty="0"/>
          </a:p>
        </p:txBody>
      </p:sp>
      <p:sp>
        <p:nvSpPr>
          <p:cNvPr id="17" name="Овал 16"/>
          <p:cNvSpPr/>
          <p:nvPr/>
        </p:nvSpPr>
        <p:spPr>
          <a:xfrm>
            <a:off x="4499992" y="4941168"/>
            <a:ext cx="1080120" cy="216024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dirty="0" smtClean="0"/>
              <a:t>-</a:t>
            </a:r>
            <a:endParaRPr lang="ru-RU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1331640" y="6021288"/>
            <a:ext cx="6696744" cy="432048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Цитоплазмалық бұдан</a:t>
            </a:r>
            <a:endParaRPr lang="ru-RU" sz="2800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Месяц 18"/>
          <p:cNvSpPr/>
          <p:nvPr/>
        </p:nvSpPr>
        <p:spPr>
          <a:xfrm rot="16200000">
            <a:off x="4131899" y="2284925"/>
            <a:ext cx="343470" cy="1047443"/>
          </a:xfrm>
          <a:prstGeom prst="moon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Стрелка вниз 19"/>
          <p:cNvSpPr/>
          <p:nvPr/>
        </p:nvSpPr>
        <p:spPr>
          <a:xfrm>
            <a:off x="4139952" y="3140968"/>
            <a:ext cx="360040" cy="576064"/>
          </a:xfrm>
          <a:prstGeom prst="downArrow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>
            <a:off x="3995936" y="1772816"/>
            <a:ext cx="576064" cy="7920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6000" b="1" dirty="0" smtClean="0">
                <a:latin typeface="Times New Roman" pitchFamily="18" charset="0"/>
                <a:cs typeface="Times New Roman" pitchFamily="18" charset="0"/>
              </a:rPr>
              <a:t>+</a:t>
            </a:r>
            <a:endParaRPr lang="ru-RU" sz="60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260648"/>
            <a:ext cx="8784976" cy="6336704"/>
          </a:xfrm>
          <a:solidFill>
            <a:srgbClr val="351413"/>
          </a:solidFill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kk-KZ" sz="3600" b="1" u="sn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kk-KZ" sz="3600" b="1" u="sng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Сомалық бұдандастырудың генетикалық негіздері</a:t>
            </a:r>
          </a:p>
          <a:p>
            <a:pPr algn="ctr">
              <a:buNone/>
            </a:pPr>
            <a:endParaRPr lang="kk-KZ" sz="3600" b="1" u="sng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Font typeface="Wingdings" pitchFamily="2" charset="2"/>
              <a:buChar char="Ø"/>
            </a:pPr>
            <a:r>
              <a:rPr lang="kk-KZ" sz="3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Сомалық бұдандастыру – </a:t>
            </a:r>
            <a:r>
              <a:rPr lang="kk-KZ" sz="3600" b="1" i="1" u="sng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гендердің бірегей тіркестерін</a:t>
            </a:r>
            <a:r>
              <a:rPr lang="kk-KZ" sz="3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алуға мүмкіндік тудырады.</a:t>
            </a:r>
          </a:p>
          <a:p>
            <a:pPr marL="0" indent="0" algn="just">
              <a:buFont typeface="Wingdings" pitchFamily="2" charset="2"/>
              <a:buChar char="Ø"/>
            </a:pPr>
            <a:endParaRPr lang="kk-KZ" sz="36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kk-KZ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3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Жыныстық жолмен бұдандаспайтын өсімдіктерден  </a:t>
            </a:r>
            <a:r>
              <a:rPr lang="kk-KZ" sz="3600" b="1" i="1" u="sng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гендердің жаңа жиынтығы бар </a:t>
            </a:r>
            <a:r>
              <a:rPr lang="kk-KZ" sz="3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сомалық бұдандарды алу мүмкіндігі туады.</a:t>
            </a:r>
            <a:endParaRPr lang="ru-RU" sz="36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88640"/>
            <a:ext cx="8784976" cy="6408712"/>
          </a:xfrm>
          <a:solidFill>
            <a:srgbClr val="1B0C26"/>
          </a:solidFill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kk-KZ" sz="3600" b="1" u="sng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3. Сомалық бұдандастыруды </a:t>
            </a:r>
          </a:p>
          <a:p>
            <a:pPr marL="0" indent="0" algn="ctr">
              <a:buNone/>
            </a:pPr>
            <a:r>
              <a:rPr lang="kk-KZ" sz="3600" b="1" u="sng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сұрыптап алу әдістері</a:t>
            </a:r>
          </a:p>
          <a:p>
            <a:pPr marL="0" indent="0">
              <a:buNone/>
            </a:pPr>
            <a:r>
              <a:rPr lang="kk-KZ" sz="4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Жеке </a:t>
            </a:r>
            <a:r>
              <a:rPr lang="kk-KZ" sz="4000" b="1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гетерокариондар</a:t>
            </a:r>
            <a:r>
              <a:rPr lang="kk-KZ" sz="4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мен будан </a:t>
            </a:r>
            <a:r>
              <a:rPr lang="kk-KZ" sz="4000" b="1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протопласттарды</a:t>
            </a:r>
            <a:r>
              <a:rPr lang="kk-KZ" sz="4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көптеген ата-аналық протопластрадан бөліп алу қиын міндет.</a:t>
            </a:r>
          </a:p>
          <a:p>
            <a:pPr marL="0" indent="0">
              <a:buNone/>
            </a:pPr>
            <a:endParaRPr lang="kk-KZ" sz="40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Font typeface="Wingdings" pitchFamily="2" charset="2"/>
              <a:buChar char="Ø"/>
            </a:pPr>
            <a:r>
              <a:rPr lang="kk-KZ" sz="4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1) </a:t>
            </a:r>
            <a:r>
              <a:rPr lang="kk-KZ" sz="4000" b="1" u="sng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Генетикалық комплементтеу  </a:t>
            </a:r>
            <a:r>
              <a:rPr lang="kk-KZ" sz="4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– ол бұдан клеткаларда гендер әрекеттесу негізінде ақауы бар гендердің функциясын қалпына қайтадан келтіруі.</a:t>
            </a:r>
            <a:endParaRPr lang="ru-RU" sz="40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260648"/>
            <a:ext cx="8712968" cy="6336704"/>
          </a:xfrm>
          <a:solidFill>
            <a:srgbClr val="1B0C26"/>
          </a:solidFill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kk-KZ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kk-KZ" sz="3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  </a:t>
            </a:r>
            <a:r>
              <a:rPr lang="kk-KZ" sz="36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Ауксотрофтық мутанттар </a:t>
            </a:r>
            <a:r>
              <a:rPr lang="kk-KZ" sz="3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–биохимиялық мутанттар. Олар мутация салдарынан өз тіршілігіне қажетті қандай да бір заттың биосинтезіне қабілеттілігінен айырылған.</a:t>
            </a:r>
          </a:p>
          <a:p>
            <a:pPr>
              <a:buFont typeface="Wingdings" pitchFamily="2" charset="2"/>
              <a:buChar char="Ø"/>
            </a:pPr>
            <a:r>
              <a:rPr lang="kk-KZ" sz="3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Осыған байланысты </a:t>
            </a:r>
            <a:r>
              <a:rPr lang="kk-KZ" sz="36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ауксотрофтық клеткалар </a:t>
            </a:r>
            <a:r>
              <a:rPr lang="kk-KZ" sz="3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өздері түзе алмайтын заттың қоректік ортада  болуына мұқтаж болады). </a:t>
            </a:r>
            <a:endParaRPr lang="ru-RU" sz="36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B0C2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251520" y="332656"/>
            <a:ext cx="3610744" cy="3312368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>
              <a:buNone/>
            </a:pPr>
            <a:r>
              <a:rPr lang="kk-KZ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Бауырмүктің</a:t>
            </a:r>
          </a:p>
          <a:p>
            <a:pPr algn="ctr">
              <a:buNone/>
            </a:pPr>
            <a:r>
              <a:rPr lang="kk-KZ" b="1" u="sng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глюкозаға</a:t>
            </a:r>
            <a:r>
              <a:rPr lang="kk-KZ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ауксотрофтық </a:t>
            </a:r>
            <a:r>
              <a:rPr lang="kk-KZ" b="1" u="sng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аталық штаммының </a:t>
            </a:r>
            <a:r>
              <a:rPr lang="kk-KZ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протопласттары 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5004048" y="332656"/>
            <a:ext cx="3960440" cy="3312368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Бауырмүктің</a:t>
            </a:r>
          </a:p>
          <a:p>
            <a:pPr algn="ctr"/>
            <a:r>
              <a:rPr lang="kk-KZ" sz="28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2800" b="1" u="sng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никотин қышқылына </a:t>
            </a:r>
            <a:r>
              <a:rPr lang="kk-KZ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ауксотрофтық </a:t>
            </a:r>
            <a:r>
              <a:rPr lang="kk-KZ" sz="2800" b="1" u="sng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аналық штаммының  </a:t>
            </a:r>
            <a:r>
              <a:rPr lang="kk-KZ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протопластары </a:t>
            </a:r>
            <a:endParaRPr lang="ru-RU" sz="28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1619672" y="4149080"/>
            <a:ext cx="6264696" cy="2160240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36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будан клетка </a:t>
            </a:r>
            <a:endParaRPr lang="ru-RU" sz="3600" dirty="0">
              <a:solidFill>
                <a:srgbClr val="FFC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139952" y="1268760"/>
            <a:ext cx="504056" cy="1015663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kk-KZ" sz="6000" b="1" dirty="0" smtClean="0"/>
              <a:t>х</a:t>
            </a:r>
            <a:endParaRPr lang="ru-RU" sz="6000" b="1" dirty="0"/>
          </a:p>
        </p:txBody>
      </p:sp>
    </p:spTree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3040" y="285728"/>
            <a:ext cx="8640960" cy="6408712"/>
          </a:xfrm>
          <a:solidFill>
            <a:schemeClr val="tx2">
              <a:lumMod val="50000"/>
            </a:schemeClr>
          </a:solidFill>
        </p:spPr>
        <p:txBody>
          <a:bodyPr/>
          <a:lstStyle/>
          <a:p>
            <a:pPr algn="ctr">
              <a:buNone/>
            </a:pPr>
            <a:r>
              <a:rPr lang="kk-KZ" b="1" u="sng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Бұдан </a:t>
            </a:r>
            <a:r>
              <a:rPr lang="kk-KZ" b="1" u="sng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өсімдіктерді талдау әдістері</a:t>
            </a:r>
          </a:p>
          <a:p>
            <a:pPr algn="just">
              <a:buNone/>
            </a:pPr>
            <a:endParaRPr lang="ru-RU" b="1" u="sng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67544" y="1052736"/>
            <a:ext cx="4032448" cy="5472608"/>
          </a:xfrm>
          <a:prstGeom prst="rect">
            <a:avLst/>
          </a:prstGeom>
          <a:solidFill>
            <a:srgbClr val="35141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500" b="1" u="sng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Генетикалық</a:t>
            </a:r>
            <a:r>
              <a:rPr lang="kk-KZ" sz="2500" b="1" u="sng" dirty="0" smtClean="0">
                <a:latin typeface="Times New Roman" pitchFamily="18" charset="0"/>
                <a:cs typeface="Times New Roman" pitchFamily="18" charset="0"/>
              </a:rPr>
              <a:t> -</a:t>
            </a:r>
          </a:p>
          <a:p>
            <a:pPr algn="ctr"/>
            <a:r>
              <a:rPr lang="kk-KZ" sz="2500" b="1" dirty="0" smtClean="0">
                <a:latin typeface="Times New Roman" pitchFamily="18" charset="0"/>
                <a:cs typeface="Times New Roman" pitchFamily="18" charset="0"/>
              </a:rPr>
              <a:t>өсімдік формаларын бір-біріне бұдандастыру нәтижесінде ұрпақтардың </a:t>
            </a:r>
            <a:r>
              <a:rPr lang="kk-KZ" sz="2500" b="1" i="1" u="sng" dirty="0" smtClean="0">
                <a:latin typeface="Times New Roman" pitchFamily="18" charset="0"/>
                <a:cs typeface="Times New Roman" pitchFamily="18" charset="0"/>
              </a:rPr>
              <a:t>фенотиптік белгілерінің  </a:t>
            </a:r>
            <a:r>
              <a:rPr lang="kk-KZ" sz="2500" b="1" dirty="0" smtClean="0">
                <a:latin typeface="Times New Roman" pitchFamily="18" charset="0"/>
                <a:cs typeface="Times New Roman" pitchFamily="18" charset="0"/>
              </a:rPr>
              <a:t>бастапқы ата-аналық формалардан қаншалықты ауытқуын, өзгеріске ұшырағанын статистикалық есептеу арқылы біледі</a:t>
            </a:r>
            <a:endParaRPr lang="ru-RU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788024" y="1052736"/>
            <a:ext cx="3744416" cy="5328592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800" b="1" u="sng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Биохимиялық</a:t>
            </a:r>
          </a:p>
          <a:p>
            <a:pPr algn="ctr"/>
            <a:r>
              <a:rPr lang="kk-KZ" sz="2800" b="1" dirty="0" smtClean="0">
                <a:latin typeface="Times New Roman" pitchFamily="18" charset="0"/>
                <a:cs typeface="Times New Roman" pitchFamily="18" charset="0"/>
              </a:rPr>
              <a:t> - полиакрламид гелінде электрофорезді жүргізіп, одан кейін белгілі ферменттік активтілігі бар белоктарды бояу арқылы изоферменттерді зерттеу.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260648"/>
            <a:ext cx="8712968" cy="6336704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kk-KZ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b="1" u="sng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Сомалық бұдандарды практикада пайдалану</a:t>
            </a:r>
          </a:p>
          <a:p>
            <a:pPr>
              <a:buFont typeface="Wingdings" pitchFamily="2" charset="2"/>
              <a:buChar char="Ø"/>
            </a:pPr>
            <a:endParaRPr lang="kk-KZ" b="1" u="sng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kk-KZ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Молекулалық генетикада, физиологияда, цитологияда теориялық зерттеулер жүргізу үшін қолданылады.</a:t>
            </a:r>
          </a:p>
          <a:p>
            <a:pPr>
              <a:buFont typeface="Wingdings" pitchFamily="2" charset="2"/>
              <a:buChar char="Ø"/>
            </a:pPr>
            <a:endParaRPr lang="kk-KZ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kk-KZ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Алқа тұқымдастардың түраралық және тұысаралық бұдандар алуға қолданылады.</a:t>
            </a:r>
            <a:endParaRPr lang="ru-RU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1520" y="332656"/>
            <a:ext cx="8640960" cy="6264696"/>
          </a:xfrm>
          <a:solidFill>
            <a:schemeClr val="tx2">
              <a:lumMod val="50000"/>
            </a:schemeClr>
          </a:solidFill>
        </p:spPr>
        <p:txBody>
          <a:bodyPr/>
          <a:lstStyle/>
          <a:p>
            <a:r>
              <a:rPr lang="kk-KZ" sz="36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Жоспар</a:t>
            </a:r>
            <a:r>
              <a:rPr lang="kk-KZ" sz="3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742950" indent="-742950" algn="just"/>
            <a:r>
              <a:rPr lang="kk-KZ" sz="3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1. Сомалық бұдандастырудың негіздері;</a:t>
            </a:r>
          </a:p>
          <a:p>
            <a:pPr marL="742950" indent="-742950" algn="just"/>
            <a:r>
              <a:rPr lang="kk-KZ" sz="3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2. Сомалық бұдандастырудың генети-</a:t>
            </a:r>
          </a:p>
          <a:p>
            <a:pPr marL="742950" indent="-742950" algn="just"/>
            <a:r>
              <a:rPr lang="kk-KZ" sz="3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калық негіздері;</a:t>
            </a:r>
          </a:p>
          <a:p>
            <a:pPr algn="just"/>
            <a:r>
              <a:rPr lang="kk-KZ" sz="3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3. Сомалық бұдандастыруды сұрыптап алу әдістері;</a:t>
            </a:r>
          </a:p>
          <a:p>
            <a:pPr algn="just"/>
            <a:r>
              <a:rPr lang="kk-KZ" sz="3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4. Бұдан өсімдіктерді талдау әдістері;</a:t>
            </a:r>
          </a:p>
          <a:p>
            <a:pPr algn="just"/>
            <a:r>
              <a:rPr lang="kk-KZ" sz="3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5. Сомалық бұдандарды практикада пайдалану.</a:t>
            </a:r>
          </a:p>
          <a:p>
            <a:endParaRPr lang="kk-KZ" sz="3600" b="1" u="sng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kk-KZ" sz="3600" b="1" u="sng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742950" indent="-742950">
              <a:buFont typeface="Arial" pitchFamily="34" charset="0"/>
              <a:buAutoNum type="arabicPeriod"/>
            </a:pPr>
            <a:endParaRPr lang="kk-KZ" sz="3600" b="1" u="sng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742950" indent="-742950">
              <a:buAutoNum type="arabicPeriod"/>
            </a:pPr>
            <a:endParaRPr lang="kk-KZ" sz="36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kk-KZ" sz="3600" dirty="0" smtClean="0">
              <a:solidFill>
                <a:schemeClr val="bg1"/>
              </a:solidFill>
            </a:endParaRPr>
          </a:p>
          <a:p>
            <a:endParaRPr lang="kk-KZ" sz="3600" dirty="0" smtClean="0">
              <a:solidFill>
                <a:schemeClr val="bg1"/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260648"/>
            <a:ext cx="8712968" cy="6336704"/>
          </a:xfrm>
          <a:solidFill>
            <a:schemeClr val="tx2">
              <a:lumMod val="50000"/>
            </a:schemeClr>
          </a:solidFill>
        </p:spPr>
        <p:txBody>
          <a:bodyPr>
            <a:normAutofit lnSpcReduction="10000"/>
          </a:bodyPr>
          <a:lstStyle/>
          <a:p>
            <a:pPr marL="742950" indent="-742950">
              <a:buAutoNum type="arabicPeriod"/>
            </a:pPr>
            <a:r>
              <a:rPr lang="kk-KZ" sz="3600" b="1" u="sng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Сомалық бұдандастырудың негіздері</a:t>
            </a:r>
          </a:p>
          <a:p>
            <a:pPr>
              <a:buFont typeface="Wingdings" pitchFamily="2" charset="2"/>
              <a:buChar char="Ø"/>
            </a:pPr>
            <a:r>
              <a:rPr lang="kk-KZ" sz="3600" i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Сомалық бұдандастыру</a:t>
            </a:r>
            <a:r>
              <a:rPr lang="kk-KZ" sz="3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-бұдандастырудың жаңа әдісі, ол сомалық клеткалардың құйлысуы арқылы жүзеге асырылады.</a:t>
            </a:r>
          </a:p>
          <a:p>
            <a:pPr>
              <a:buFont typeface="Wingdings" pitchFamily="2" charset="2"/>
              <a:buChar char="Ø"/>
            </a:pPr>
            <a:r>
              <a:rPr lang="kk-KZ" sz="3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Сомалық бұдандастыруда </a:t>
            </a:r>
            <a:r>
              <a:rPr lang="kk-KZ" sz="3600" u="sng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токсономиялық алшақтық </a:t>
            </a:r>
            <a:r>
              <a:rPr lang="kk-KZ" sz="3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шектемейді.</a:t>
            </a:r>
          </a:p>
          <a:p>
            <a:pPr>
              <a:buFont typeface="Wingdings" pitchFamily="2" charset="2"/>
              <a:buChar char="Ø"/>
            </a:pPr>
            <a:r>
              <a:rPr lang="kk-KZ" sz="3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Сомалық бұдандастыруда </a:t>
            </a:r>
            <a:r>
              <a:rPr lang="kk-KZ" sz="3600" u="sng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түраралық</a:t>
            </a:r>
            <a:r>
              <a:rPr lang="kk-KZ" sz="3600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kk-KZ" sz="3600" u="sng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туысаралық</a:t>
            </a:r>
            <a:r>
              <a:rPr lang="kk-KZ" sz="3600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kk-KZ" sz="3600" u="sng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алшақ систематикалық топтар</a:t>
            </a:r>
            <a:r>
              <a:rPr lang="kk-KZ" sz="3600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ға</a:t>
            </a:r>
            <a:r>
              <a:rPr lang="kk-KZ" sz="3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жататын өсімдіктерді бұдандасыруға болады.</a:t>
            </a:r>
            <a:endParaRPr lang="ru-RU" sz="36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260648"/>
            <a:ext cx="8640960" cy="6264696"/>
          </a:xfrm>
          <a:solidFill>
            <a:schemeClr val="tx2">
              <a:lumMod val="50000"/>
            </a:schemeClr>
          </a:solidFill>
        </p:spPr>
        <p:txBody>
          <a:bodyPr>
            <a:normAutofit fontScale="85000" lnSpcReduction="20000"/>
          </a:bodyPr>
          <a:lstStyle/>
          <a:p>
            <a:pPr algn="ctr">
              <a:buNone/>
            </a:pP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kk-KZ" sz="36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Сомалық бұдандастырудың артықшылықтары</a:t>
            </a:r>
            <a:r>
              <a:rPr lang="kk-KZ" sz="3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ctr">
              <a:buNone/>
            </a:pPr>
            <a:endParaRPr lang="kk-KZ" sz="36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indent="-514350" algn="just">
              <a:buFont typeface="+mj-lt"/>
              <a:buAutoNum type="arabicPeriod"/>
            </a:pPr>
            <a:r>
              <a:rPr lang="kk-KZ" sz="39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Жыныстық жолмен бұдандаспайтын </a:t>
            </a:r>
            <a:r>
              <a:rPr lang="kk-KZ" sz="39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филогенезде түпкі тектері алыс жатқан </a:t>
            </a:r>
            <a:r>
              <a:rPr lang="kk-KZ" sz="39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өсімдік түрлерін бұдандастыру;</a:t>
            </a:r>
          </a:p>
          <a:p>
            <a:pPr marL="514350" indent="-514350" algn="just">
              <a:buFont typeface="+mj-lt"/>
              <a:buAutoNum type="arabicPeriod"/>
            </a:pPr>
            <a:endParaRPr lang="kk-KZ" sz="39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indent="-514350" algn="just">
              <a:buFont typeface="+mj-lt"/>
              <a:buAutoNum type="arabicPeriod"/>
            </a:pPr>
            <a:r>
              <a:rPr lang="kk-KZ" sz="39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Ассиметриялық бұданды </a:t>
            </a:r>
            <a:r>
              <a:rPr lang="kk-KZ" sz="39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алу, оларда ата анасының біреуінің ғана гендер жиынтығы толығымен болады, ал екіншісінің бірнеше хромосомалары (немесе гендері, оргоноидтары, цитоплазмасы) болады.</a:t>
            </a:r>
          </a:p>
          <a:p>
            <a:pPr marL="514350" indent="-514350" algn="just">
              <a:buFont typeface="+mj-lt"/>
              <a:buAutoNum type="arabicPeriod"/>
            </a:pP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260648"/>
            <a:ext cx="8640960" cy="6336704"/>
          </a:xfrm>
          <a:solidFill>
            <a:schemeClr val="tx2">
              <a:lumMod val="50000"/>
            </a:schemeClr>
          </a:solidFill>
        </p:spPr>
        <p:txBody>
          <a:bodyPr>
            <a:normAutofit/>
          </a:bodyPr>
          <a:lstStyle/>
          <a:p>
            <a:pPr marL="514350" indent="-514350">
              <a:buAutoNum type="arabicPeriod" startAt="3"/>
            </a:pPr>
            <a:r>
              <a:rPr lang="kk-KZ" sz="4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Үш немесе одан да көп ата-аналық клеткалардың құйылысуы;</a:t>
            </a:r>
          </a:p>
          <a:p>
            <a:pPr marL="514350" indent="-514350">
              <a:buAutoNum type="arabicPeriod" startAt="3"/>
            </a:pPr>
            <a:endParaRPr lang="kk-KZ" sz="40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AutoNum type="arabicPeriod" startAt="3"/>
            </a:pPr>
            <a:r>
              <a:rPr lang="kk-KZ" sz="4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Ата-аналық </a:t>
            </a:r>
            <a:r>
              <a:rPr lang="kk-KZ" sz="4000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идиотиптері </a:t>
            </a:r>
            <a:r>
              <a:rPr lang="kk-KZ" sz="4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толығымен болатын бұдандарды алу;</a:t>
            </a:r>
          </a:p>
          <a:p>
            <a:pPr marL="514350" indent="-514350">
              <a:buAutoNum type="arabicPeriod" startAt="3"/>
            </a:pPr>
            <a:endParaRPr lang="kk-KZ" sz="40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AutoNum type="arabicPeriod" startAt="3"/>
            </a:pPr>
            <a:r>
              <a:rPr lang="kk-KZ" sz="4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Ядродан тыс цитоплазмалық гендері бойынша </a:t>
            </a:r>
            <a:r>
              <a:rPr lang="kk-KZ" sz="4000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гетерозиготаларды</a:t>
            </a:r>
            <a:r>
              <a:rPr lang="kk-KZ" sz="4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алу;</a:t>
            </a:r>
          </a:p>
          <a:p>
            <a:pPr marL="514350" indent="-514350">
              <a:buNone/>
            </a:pPr>
            <a:endParaRPr lang="kk-KZ" sz="40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260648"/>
            <a:ext cx="8784976" cy="6408712"/>
          </a:xfrm>
          <a:solidFill>
            <a:schemeClr val="tx2">
              <a:lumMod val="50000"/>
            </a:schemeClr>
          </a:solidFill>
        </p:spPr>
        <p:txBody>
          <a:bodyPr>
            <a:normAutofit/>
          </a:bodyPr>
          <a:lstStyle/>
          <a:p>
            <a:pPr>
              <a:buNone/>
            </a:pPr>
            <a:r>
              <a:rPr lang="kk-KZ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6. </a:t>
            </a:r>
            <a:r>
              <a:rPr lang="kk-KZ" sz="3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Генеративтік  жүйелерінің </a:t>
            </a:r>
            <a:r>
              <a:rPr lang="kk-KZ" sz="36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сыйымсыздығын</a:t>
            </a:r>
            <a:r>
              <a:rPr lang="kk-KZ" sz="3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жеңу; </a:t>
            </a:r>
            <a:endParaRPr lang="ru-RU" sz="36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kk-KZ" sz="36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kk-KZ" sz="3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7. Морфогензде гаметогенезді аномалиялар салдарынан </a:t>
            </a:r>
            <a:r>
              <a:rPr lang="kk-KZ" sz="36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жыныстық процестер өте алмайтын</a:t>
            </a:r>
            <a:r>
              <a:rPr lang="kk-KZ" sz="3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өсімдіктердің бұдандарын алу;</a:t>
            </a:r>
          </a:p>
          <a:p>
            <a:pPr>
              <a:buNone/>
            </a:pPr>
            <a:endParaRPr lang="kk-KZ" sz="36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kk-KZ" sz="3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8. </a:t>
            </a:r>
            <a:r>
              <a:rPr lang="kk-KZ" sz="36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Эпигенетикалық бағдарламалары әр түрлі</a:t>
            </a:r>
            <a:r>
              <a:rPr lang="kk-KZ" sz="3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клеткалардың бұдандарын алу.  </a:t>
            </a:r>
            <a:endParaRPr lang="ru-RU" sz="36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260648"/>
            <a:ext cx="8784976" cy="6408712"/>
          </a:xfrm>
          <a:solidFill>
            <a:srgbClr val="1B0C26"/>
          </a:solidFill>
        </p:spPr>
        <p:txBody>
          <a:bodyPr>
            <a:normAutofit/>
          </a:bodyPr>
          <a:lstStyle/>
          <a:p>
            <a:pPr>
              <a:buNone/>
            </a:pPr>
            <a:r>
              <a:rPr lang="kk-KZ" sz="28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Жыныстық бұдандастыру   </a:t>
            </a:r>
            <a:r>
              <a:rPr lang="kk-KZ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Сомалық бұдандастыру</a:t>
            </a:r>
            <a:endParaRPr lang="ru-RU" sz="28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Овал 3"/>
          <p:cNvSpPr/>
          <p:nvPr/>
        </p:nvSpPr>
        <p:spPr>
          <a:xfrm>
            <a:off x="251520" y="908720"/>
            <a:ext cx="1800200" cy="1584176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Овал 4"/>
          <p:cNvSpPr/>
          <p:nvPr/>
        </p:nvSpPr>
        <p:spPr>
          <a:xfrm>
            <a:off x="2483768" y="908720"/>
            <a:ext cx="1656184" cy="1656184"/>
          </a:xfrm>
          <a:prstGeom prst="ellipse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Овал 5"/>
          <p:cNvSpPr/>
          <p:nvPr/>
        </p:nvSpPr>
        <p:spPr>
          <a:xfrm>
            <a:off x="971600" y="2708920"/>
            <a:ext cx="2232248" cy="2160240"/>
          </a:xfrm>
          <a:prstGeom prst="ellipse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2771800" y="4653136"/>
            <a:ext cx="1728192" cy="1728192"/>
          </a:xfrm>
          <a:prstGeom prst="ellipse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Овал 8"/>
          <p:cNvSpPr/>
          <p:nvPr/>
        </p:nvSpPr>
        <p:spPr>
          <a:xfrm>
            <a:off x="5004048" y="4797152"/>
            <a:ext cx="1728192" cy="1440160"/>
          </a:xfrm>
          <a:prstGeom prst="ellipse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Овал 9"/>
          <p:cNvSpPr/>
          <p:nvPr/>
        </p:nvSpPr>
        <p:spPr>
          <a:xfrm>
            <a:off x="4644008" y="2708920"/>
            <a:ext cx="1872208" cy="1872208"/>
          </a:xfrm>
          <a:prstGeom prst="ellipse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600"/>
          </a:p>
        </p:txBody>
      </p:sp>
      <p:sp>
        <p:nvSpPr>
          <p:cNvPr id="11" name="Овал 10"/>
          <p:cNvSpPr/>
          <p:nvPr/>
        </p:nvSpPr>
        <p:spPr>
          <a:xfrm>
            <a:off x="6876256" y="2780928"/>
            <a:ext cx="1872208" cy="1872208"/>
          </a:xfrm>
          <a:prstGeom prst="ellipse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Овал 11"/>
          <p:cNvSpPr/>
          <p:nvPr/>
        </p:nvSpPr>
        <p:spPr>
          <a:xfrm>
            <a:off x="4644008" y="908720"/>
            <a:ext cx="1584176" cy="1440160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Овал 12"/>
          <p:cNvSpPr/>
          <p:nvPr/>
        </p:nvSpPr>
        <p:spPr>
          <a:xfrm>
            <a:off x="6804248" y="836712"/>
            <a:ext cx="1728192" cy="1440160"/>
          </a:xfrm>
          <a:prstGeom prst="ellipse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Овал 13"/>
          <p:cNvSpPr/>
          <p:nvPr/>
        </p:nvSpPr>
        <p:spPr>
          <a:xfrm>
            <a:off x="611560" y="1124744"/>
            <a:ext cx="504056" cy="43204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dirty="0" smtClean="0"/>
              <a:t>-</a:t>
            </a:r>
            <a:endParaRPr lang="ru-RU" dirty="0"/>
          </a:p>
        </p:txBody>
      </p:sp>
      <p:sp>
        <p:nvSpPr>
          <p:cNvPr id="15" name="Овал 14"/>
          <p:cNvSpPr/>
          <p:nvPr/>
        </p:nvSpPr>
        <p:spPr>
          <a:xfrm>
            <a:off x="971600" y="1484784"/>
            <a:ext cx="792088" cy="288032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dirty="0" smtClean="0"/>
              <a:t>+</a:t>
            </a:r>
            <a:endParaRPr lang="ru-RU" dirty="0"/>
          </a:p>
        </p:txBody>
      </p:sp>
      <p:sp>
        <p:nvSpPr>
          <p:cNvPr id="16" name="Овал 15"/>
          <p:cNvSpPr/>
          <p:nvPr/>
        </p:nvSpPr>
        <p:spPr>
          <a:xfrm>
            <a:off x="827584" y="1916832"/>
            <a:ext cx="792088" cy="288032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dirty="0" smtClean="0"/>
              <a:t>+</a:t>
            </a:r>
            <a:endParaRPr lang="ru-RU" dirty="0"/>
          </a:p>
        </p:txBody>
      </p:sp>
      <p:sp>
        <p:nvSpPr>
          <p:cNvPr id="17" name="Овал 16"/>
          <p:cNvSpPr/>
          <p:nvPr/>
        </p:nvSpPr>
        <p:spPr>
          <a:xfrm>
            <a:off x="2699792" y="1124744"/>
            <a:ext cx="360040" cy="36004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dirty="0" smtClean="0"/>
              <a:t>+</a:t>
            </a:r>
            <a:endParaRPr lang="ru-RU" dirty="0"/>
          </a:p>
        </p:txBody>
      </p:sp>
      <p:sp>
        <p:nvSpPr>
          <p:cNvPr id="18" name="Овал 17"/>
          <p:cNvSpPr/>
          <p:nvPr/>
        </p:nvSpPr>
        <p:spPr>
          <a:xfrm>
            <a:off x="3203848" y="1340768"/>
            <a:ext cx="792088" cy="288032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dirty="0" smtClean="0"/>
              <a:t>-</a:t>
            </a:r>
            <a:endParaRPr lang="ru-RU" dirty="0"/>
          </a:p>
        </p:txBody>
      </p:sp>
      <p:sp>
        <p:nvSpPr>
          <p:cNvPr id="19" name="Овал 18"/>
          <p:cNvSpPr/>
          <p:nvPr/>
        </p:nvSpPr>
        <p:spPr>
          <a:xfrm>
            <a:off x="2843808" y="1844824"/>
            <a:ext cx="864096" cy="288032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dirty="0" smtClean="0"/>
              <a:t>-</a:t>
            </a:r>
            <a:endParaRPr lang="ru-RU" dirty="0"/>
          </a:p>
        </p:txBody>
      </p:sp>
      <p:sp>
        <p:nvSpPr>
          <p:cNvPr id="20" name="Овал 19"/>
          <p:cNvSpPr/>
          <p:nvPr/>
        </p:nvSpPr>
        <p:spPr>
          <a:xfrm>
            <a:off x="1475656" y="2780928"/>
            <a:ext cx="1296144" cy="936104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dirty="0" smtClean="0"/>
              <a:t>-</a:t>
            </a:r>
            <a:endParaRPr lang="ru-RU" dirty="0"/>
          </a:p>
        </p:txBody>
      </p:sp>
      <p:cxnSp>
        <p:nvCxnSpPr>
          <p:cNvPr id="27" name="Прямая соединительная линия 26"/>
          <p:cNvCxnSpPr>
            <a:stCxn id="20" idx="0"/>
            <a:endCxn id="20" idx="4"/>
          </p:cNvCxnSpPr>
          <p:nvPr/>
        </p:nvCxnSpPr>
        <p:spPr>
          <a:xfrm rot="16200000" flipH="1">
            <a:off x="1655676" y="3248980"/>
            <a:ext cx="936104" cy="0"/>
          </a:xfrm>
          <a:prstGeom prst="line">
            <a:avLst/>
          </a:prstGeom>
          <a:ln w="57150" cmpd="sng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1619672" y="3068960"/>
            <a:ext cx="432048" cy="369332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r>
              <a:rPr lang="kk-KZ" dirty="0" smtClean="0"/>
              <a:t>-</a:t>
            </a:r>
            <a:endParaRPr lang="ru-RU" dirty="0"/>
          </a:p>
        </p:txBody>
      </p:sp>
      <p:sp>
        <p:nvSpPr>
          <p:cNvPr id="32" name="TextBox 31"/>
          <p:cNvSpPr txBox="1"/>
          <p:nvPr/>
        </p:nvSpPr>
        <p:spPr>
          <a:xfrm>
            <a:off x="2339752" y="3068960"/>
            <a:ext cx="288032" cy="369332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r>
              <a:rPr lang="kk-KZ" dirty="0" smtClean="0"/>
              <a:t>+</a:t>
            </a:r>
            <a:endParaRPr lang="ru-RU" dirty="0"/>
          </a:p>
        </p:txBody>
      </p:sp>
      <p:sp>
        <p:nvSpPr>
          <p:cNvPr id="33" name="Овал 32"/>
          <p:cNvSpPr/>
          <p:nvPr/>
        </p:nvSpPr>
        <p:spPr>
          <a:xfrm>
            <a:off x="2195736" y="4005064"/>
            <a:ext cx="792088" cy="288032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dirty="0" smtClean="0"/>
              <a:t>+</a:t>
            </a:r>
            <a:endParaRPr lang="ru-RU" dirty="0"/>
          </a:p>
        </p:txBody>
      </p:sp>
      <p:sp>
        <p:nvSpPr>
          <p:cNvPr id="34" name="Овал 33"/>
          <p:cNvSpPr/>
          <p:nvPr/>
        </p:nvSpPr>
        <p:spPr>
          <a:xfrm>
            <a:off x="1187624" y="4149080"/>
            <a:ext cx="1008112" cy="288032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dirty="0" smtClean="0"/>
              <a:t>+</a:t>
            </a:r>
            <a:endParaRPr lang="ru-RU" dirty="0"/>
          </a:p>
        </p:txBody>
      </p:sp>
      <p:sp>
        <p:nvSpPr>
          <p:cNvPr id="38" name="Овал 37"/>
          <p:cNvSpPr/>
          <p:nvPr/>
        </p:nvSpPr>
        <p:spPr>
          <a:xfrm>
            <a:off x="251520" y="692696"/>
            <a:ext cx="216024" cy="216024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40" name="Прямая соединительная линия 39"/>
          <p:cNvCxnSpPr>
            <a:stCxn id="38" idx="3"/>
          </p:cNvCxnSpPr>
          <p:nvPr/>
        </p:nvCxnSpPr>
        <p:spPr>
          <a:xfrm rot="5400000">
            <a:off x="107504" y="949092"/>
            <a:ext cx="247660" cy="1036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Прямая соединительная линия 44"/>
          <p:cNvCxnSpPr/>
          <p:nvPr/>
        </p:nvCxnSpPr>
        <p:spPr>
          <a:xfrm>
            <a:off x="179512" y="980728"/>
            <a:ext cx="144016" cy="720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Овал 50"/>
          <p:cNvSpPr/>
          <p:nvPr/>
        </p:nvSpPr>
        <p:spPr>
          <a:xfrm>
            <a:off x="3995936" y="980728"/>
            <a:ext cx="216024" cy="144016"/>
          </a:xfrm>
          <a:prstGeom prst="ellipse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53" name="Прямая со стрелкой 52"/>
          <p:cNvCxnSpPr>
            <a:stCxn id="51" idx="7"/>
          </p:cNvCxnSpPr>
          <p:nvPr/>
        </p:nvCxnSpPr>
        <p:spPr>
          <a:xfrm rot="5400000" flipH="1" flipV="1">
            <a:off x="4113589" y="831440"/>
            <a:ext cx="237115" cy="10364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Box 56"/>
          <p:cNvSpPr txBox="1"/>
          <p:nvPr/>
        </p:nvSpPr>
        <p:spPr>
          <a:xfrm>
            <a:off x="2123728" y="1124744"/>
            <a:ext cx="2160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3200" b="1" dirty="0" smtClean="0">
                <a:solidFill>
                  <a:schemeClr val="bg1"/>
                </a:solidFill>
              </a:rPr>
              <a:t>х</a:t>
            </a:r>
            <a:endParaRPr lang="ru-RU" sz="3200" b="1" dirty="0">
              <a:solidFill>
                <a:schemeClr val="bg1"/>
              </a:solidFill>
            </a:endParaRPr>
          </a:p>
        </p:txBody>
      </p:sp>
      <p:sp>
        <p:nvSpPr>
          <p:cNvPr id="58" name="Месяц 57"/>
          <p:cNvSpPr/>
          <p:nvPr/>
        </p:nvSpPr>
        <p:spPr>
          <a:xfrm rot="16395432">
            <a:off x="2025576" y="1968885"/>
            <a:ext cx="435441" cy="503241"/>
          </a:xfrm>
          <a:prstGeom prst="moon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9" name="Стрелка вниз 58"/>
          <p:cNvSpPr/>
          <p:nvPr/>
        </p:nvSpPr>
        <p:spPr>
          <a:xfrm>
            <a:off x="2195736" y="2492896"/>
            <a:ext cx="216024" cy="21602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1" name="Овал 60"/>
          <p:cNvSpPr/>
          <p:nvPr/>
        </p:nvSpPr>
        <p:spPr>
          <a:xfrm>
            <a:off x="5148064" y="1052736"/>
            <a:ext cx="432048" cy="288032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dirty="0" smtClean="0"/>
              <a:t>-</a:t>
            </a:r>
            <a:endParaRPr lang="ru-RU" dirty="0"/>
          </a:p>
        </p:txBody>
      </p:sp>
      <p:sp>
        <p:nvSpPr>
          <p:cNvPr id="62" name="Овал 61"/>
          <p:cNvSpPr/>
          <p:nvPr/>
        </p:nvSpPr>
        <p:spPr>
          <a:xfrm>
            <a:off x="5076056" y="1772816"/>
            <a:ext cx="1080120" cy="216024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dirty="0" smtClean="0"/>
              <a:t>+</a:t>
            </a:r>
            <a:endParaRPr lang="ru-RU" dirty="0"/>
          </a:p>
        </p:txBody>
      </p:sp>
      <p:sp>
        <p:nvSpPr>
          <p:cNvPr id="63" name="Овал 62"/>
          <p:cNvSpPr/>
          <p:nvPr/>
        </p:nvSpPr>
        <p:spPr>
          <a:xfrm>
            <a:off x="4932040" y="1484784"/>
            <a:ext cx="864096" cy="216024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dirty="0" smtClean="0"/>
              <a:t>+</a:t>
            </a:r>
            <a:endParaRPr lang="ru-RU" dirty="0"/>
          </a:p>
        </p:txBody>
      </p:sp>
      <p:sp>
        <p:nvSpPr>
          <p:cNvPr id="64" name="Овал 63"/>
          <p:cNvSpPr/>
          <p:nvPr/>
        </p:nvSpPr>
        <p:spPr>
          <a:xfrm>
            <a:off x="7164288" y="1052736"/>
            <a:ext cx="432048" cy="288032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dirty="0" smtClean="0"/>
              <a:t>+</a:t>
            </a:r>
            <a:endParaRPr lang="ru-RU" dirty="0"/>
          </a:p>
        </p:txBody>
      </p:sp>
      <p:sp>
        <p:nvSpPr>
          <p:cNvPr id="65" name="Овал 64"/>
          <p:cNvSpPr/>
          <p:nvPr/>
        </p:nvSpPr>
        <p:spPr>
          <a:xfrm>
            <a:off x="7020272" y="1484784"/>
            <a:ext cx="864096" cy="216024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dirty="0" smtClean="0"/>
              <a:t>-</a:t>
            </a:r>
            <a:endParaRPr lang="ru-RU" dirty="0"/>
          </a:p>
        </p:txBody>
      </p:sp>
      <p:sp>
        <p:nvSpPr>
          <p:cNvPr id="66" name="Овал 65"/>
          <p:cNvSpPr/>
          <p:nvPr/>
        </p:nvSpPr>
        <p:spPr>
          <a:xfrm>
            <a:off x="7380312" y="1844824"/>
            <a:ext cx="864096" cy="216024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dirty="0" smtClean="0"/>
              <a:t>-</a:t>
            </a:r>
            <a:endParaRPr lang="ru-RU" dirty="0"/>
          </a:p>
        </p:txBody>
      </p:sp>
      <p:sp>
        <p:nvSpPr>
          <p:cNvPr id="67" name="Месяц 66"/>
          <p:cNvSpPr/>
          <p:nvPr/>
        </p:nvSpPr>
        <p:spPr>
          <a:xfrm rot="16395432">
            <a:off x="6314026" y="1635271"/>
            <a:ext cx="407498" cy="723008"/>
          </a:xfrm>
          <a:prstGeom prst="moon">
            <a:avLst>
              <a:gd name="adj" fmla="val 40174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8" name="Стрелка вниз 67"/>
          <p:cNvSpPr/>
          <p:nvPr/>
        </p:nvSpPr>
        <p:spPr>
          <a:xfrm rot="2424413">
            <a:off x="6114620" y="2177613"/>
            <a:ext cx="131875" cy="586834"/>
          </a:xfrm>
          <a:prstGeom prst="down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9" name="Стрелка вниз 68"/>
          <p:cNvSpPr/>
          <p:nvPr/>
        </p:nvSpPr>
        <p:spPr>
          <a:xfrm rot="19646965">
            <a:off x="6864896" y="2047704"/>
            <a:ext cx="189391" cy="816062"/>
          </a:xfrm>
          <a:prstGeom prst="down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0" name="TextBox 69"/>
          <p:cNvSpPr txBox="1"/>
          <p:nvPr/>
        </p:nvSpPr>
        <p:spPr>
          <a:xfrm>
            <a:off x="6372200" y="1052736"/>
            <a:ext cx="3600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3200" b="1" dirty="0" smtClean="0">
                <a:solidFill>
                  <a:schemeClr val="bg1"/>
                </a:solidFill>
              </a:rPr>
              <a:t>+</a:t>
            </a:r>
            <a:endParaRPr lang="ru-RU" sz="3200" b="1" dirty="0">
              <a:solidFill>
                <a:schemeClr val="bg1"/>
              </a:solidFill>
            </a:endParaRPr>
          </a:p>
        </p:txBody>
      </p:sp>
      <p:sp>
        <p:nvSpPr>
          <p:cNvPr id="71" name="Овал 70"/>
          <p:cNvSpPr/>
          <p:nvPr/>
        </p:nvSpPr>
        <p:spPr>
          <a:xfrm>
            <a:off x="4932040" y="2857496"/>
            <a:ext cx="432048" cy="288032"/>
          </a:xfrm>
          <a:prstGeom prst="ellipse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dirty="0" smtClean="0"/>
              <a:t>-</a:t>
            </a:r>
            <a:endParaRPr lang="ru-RU" dirty="0"/>
          </a:p>
        </p:txBody>
      </p:sp>
      <p:sp>
        <p:nvSpPr>
          <p:cNvPr id="73" name="Овал 72"/>
          <p:cNvSpPr/>
          <p:nvPr/>
        </p:nvSpPr>
        <p:spPr>
          <a:xfrm>
            <a:off x="5508104" y="2924944"/>
            <a:ext cx="432048" cy="288032"/>
          </a:xfrm>
          <a:prstGeom prst="ellipse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dirty="0" smtClean="0"/>
              <a:t>+</a:t>
            </a:r>
            <a:endParaRPr lang="ru-RU" dirty="0"/>
          </a:p>
        </p:txBody>
      </p:sp>
      <p:sp>
        <p:nvSpPr>
          <p:cNvPr id="74" name="Овал 73"/>
          <p:cNvSpPr/>
          <p:nvPr/>
        </p:nvSpPr>
        <p:spPr>
          <a:xfrm>
            <a:off x="4716016" y="3212976"/>
            <a:ext cx="720080" cy="216024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dirty="0" smtClean="0"/>
              <a:t>+</a:t>
            </a:r>
            <a:endParaRPr lang="ru-RU" dirty="0"/>
          </a:p>
        </p:txBody>
      </p:sp>
      <p:sp>
        <p:nvSpPr>
          <p:cNvPr id="75" name="Овал 74"/>
          <p:cNvSpPr/>
          <p:nvPr/>
        </p:nvSpPr>
        <p:spPr>
          <a:xfrm>
            <a:off x="4716016" y="3573016"/>
            <a:ext cx="720080" cy="216024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dirty="0" smtClean="0"/>
              <a:t>+</a:t>
            </a:r>
            <a:endParaRPr lang="ru-RU" dirty="0"/>
          </a:p>
        </p:txBody>
      </p:sp>
      <p:sp>
        <p:nvSpPr>
          <p:cNvPr id="76" name="Овал 75"/>
          <p:cNvSpPr/>
          <p:nvPr/>
        </p:nvSpPr>
        <p:spPr>
          <a:xfrm>
            <a:off x="5508104" y="3212976"/>
            <a:ext cx="864096" cy="216024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dirty="0" smtClean="0"/>
              <a:t>-</a:t>
            </a:r>
            <a:endParaRPr lang="ru-RU" dirty="0"/>
          </a:p>
        </p:txBody>
      </p:sp>
      <p:sp>
        <p:nvSpPr>
          <p:cNvPr id="77" name="Овал 76"/>
          <p:cNvSpPr/>
          <p:nvPr/>
        </p:nvSpPr>
        <p:spPr>
          <a:xfrm>
            <a:off x="5508104" y="3573016"/>
            <a:ext cx="864096" cy="216024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dirty="0" smtClean="0"/>
              <a:t>-</a:t>
            </a:r>
            <a:endParaRPr lang="ru-RU" dirty="0"/>
          </a:p>
        </p:txBody>
      </p:sp>
      <p:sp>
        <p:nvSpPr>
          <p:cNvPr id="78" name="Овал 77"/>
          <p:cNvSpPr/>
          <p:nvPr/>
        </p:nvSpPr>
        <p:spPr>
          <a:xfrm>
            <a:off x="7236296" y="2852936"/>
            <a:ext cx="1296144" cy="864096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dirty="0" smtClean="0"/>
              <a:t>-</a:t>
            </a:r>
            <a:endParaRPr lang="ru-RU" dirty="0"/>
          </a:p>
        </p:txBody>
      </p:sp>
      <p:cxnSp>
        <p:nvCxnSpPr>
          <p:cNvPr id="80" name="Прямая соединительная линия 79"/>
          <p:cNvCxnSpPr>
            <a:stCxn id="78" idx="0"/>
            <a:endCxn id="78" idx="4"/>
          </p:cNvCxnSpPr>
          <p:nvPr/>
        </p:nvCxnSpPr>
        <p:spPr>
          <a:xfrm rot="16200000" flipH="1">
            <a:off x="7452320" y="3284984"/>
            <a:ext cx="864096" cy="0"/>
          </a:xfrm>
          <a:prstGeom prst="line">
            <a:avLst/>
          </a:prstGeom>
          <a:ln w="31750" cmpd="sng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TextBox 80"/>
          <p:cNvSpPr txBox="1"/>
          <p:nvPr/>
        </p:nvSpPr>
        <p:spPr>
          <a:xfrm>
            <a:off x="7452320" y="3212976"/>
            <a:ext cx="360040" cy="369332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r>
              <a:rPr lang="kk-KZ" dirty="0" smtClean="0"/>
              <a:t>-</a:t>
            </a:r>
            <a:endParaRPr lang="ru-RU" dirty="0"/>
          </a:p>
        </p:txBody>
      </p:sp>
      <p:sp>
        <p:nvSpPr>
          <p:cNvPr id="82" name="TextBox 81"/>
          <p:cNvSpPr txBox="1"/>
          <p:nvPr/>
        </p:nvSpPr>
        <p:spPr>
          <a:xfrm>
            <a:off x="8028384" y="3140968"/>
            <a:ext cx="360040" cy="369332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r>
              <a:rPr lang="kk-KZ" dirty="0" smtClean="0"/>
              <a:t>+</a:t>
            </a:r>
            <a:endParaRPr lang="ru-RU" dirty="0"/>
          </a:p>
        </p:txBody>
      </p:sp>
      <p:sp>
        <p:nvSpPr>
          <p:cNvPr id="83" name="Овал 82"/>
          <p:cNvSpPr/>
          <p:nvPr/>
        </p:nvSpPr>
        <p:spPr>
          <a:xfrm>
            <a:off x="7020272" y="3717032"/>
            <a:ext cx="720080" cy="216024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dirty="0" smtClean="0"/>
              <a:t>+</a:t>
            </a:r>
            <a:endParaRPr lang="ru-RU" dirty="0"/>
          </a:p>
        </p:txBody>
      </p:sp>
      <p:sp>
        <p:nvSpPr>
          <p:cNvPr id="84" name="Овал 83"/>
          <p:cNvSpPr/>
          <p:nvPr/>
        </p:nvSpPr>
        <p:spPr>
          <a:xfrm>
            <a:off x="7092280" y="3933056"/>
            <a:ext cx="720080" cy="216024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dirty="0" smtClean="0"/>
              <a:t>+</a:t>
            </a:r>
            <a:endParaRPr lang="ru-RU" dirty="0"/>
          </a:p>
        </p:txBody>
      </p:sp>
      <p:sp>
        <p:nvSpPr>
          <p:cNvPr id="85" name="Овал 84"/>
          <p:cNvSpPr/>
          <p:nvPr/>
        </p:nvSpPr>
        <p:spPr>
          <a:xfrm>
            <a:off x="7740352" y="3789040"/>
            <a:ext cx="864096" cy="216024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dirty="0" smtClean="0"/>
              <a:t>-</a:t>
            </a:r>
            <a:endParaRPr lang="ru-RU" dirty="0"/>
          </a:p>
        </p:txBody>
      </p:sp>
      <p:sp>
        <p:nvSpPr>
          <p:cNvPr id="86" name="Овал 85"/>
          <p:cNvSpPr/>
          <p:nvPr/>
        </p:nvSpPr>
        <p:spPr>
          <a:xfrm>
            <a:off x="7668344" y="4077072"/>
            <a:ext cx="864096" cy="216024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dirty="0" smtClean="0"/>
              <a:t>-</a:t>
            </a:r>
            <a:endParaRPr lang="ru-RU" dirty="0"/>
          </a:p>
        </p:txBody>
      </p:sp>
      <p:sp>
        <p:nvSpPr>
          <p:cNvPr id="87" name="TextBox 86"/>
          <p:cNvSpPr txBox="1"/>
          <p:nvPr/>
        </p:nvSpPr>
        <p:spPr>
          <a:xfrm>
            <a:off x="7380312" y="4797152"/>
            <a:ext cx="151216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20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Ядролық бұдан</a:t>
            </a:r>
            <a:endParaRPr lang="ru-RU" sz="2000" b="1" dirty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8" name="Овал 87"/>
          <p:cNvSpPr/>
          <p:nvPr/>
        </p:nvSpPr>
        <p:spPr>
          <a:xfrm>
            <a:off x="3275856" y="4941168"/>
            <a:ext cx="432048" cy="288032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dirty="0" smtClean="0"/>
              <a:t>-</a:t>
            </a:r>
            <a:endParaRPr lang="ru-RU" dirty="0"/>
          </a:p>
        </p:txBody>
      </p:sp>
      <p:sp>
        <p:nvSpPr>
          <p:cNvPr id="89" name="Овал 88"/>
          <p:cNvSpPr/>
          <p:nvPr/>
        </p:nvSpPr>
        <p:spPr>
          <a:xfrm>
            <a:off x="2771800" y="5373216"/>
            <a:ext cx="720080" cy="216024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dirty="0" smtClean="0"/>
              <a:t>+</a:t>
            </a:r>
            <a:endParaRPr lang="ru-RU" dirty="0"/>
          </a:p>
        </p:txBody>
      </p:sp>
      <p:sp>
        <p:nvSpPr>
          <p:cNvPr id="90" name="Овал 89"/>
          <p:cNvSpPr/>
          <p:nvPr/>
        </p:nvSpPr>
        <p:spPr>
          <a:xfrm>
            <a:off x="2843808" y="5733256"/>
            <a:ext cx="720080" cy="216024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dirty="0" smtClean="0"/>
              <a:t>+</a:t>
            </a:r>
            <a:endParaRPr lang="ru-RU" dirty="0"/>
          </a:p>
        </p:txBody>
      </p:sp>
      <p:sp>
        <p:nvSpPr>
          <p:cNvPr id="91" name="Овал 90"/>
          <p:cNvSpPr/>
          <p:nvPr/>
        </p:nvSpPr>
        <p:spPr>
          <a:xfrm>
            <a:off x="3491880" y="5373216"/>
            <a:ext cx="864096" cy="216024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dirty="0" smtClean="0"/>
              <a:t>-</a:t>
            </a:r>
            <a:endParaRPr lang="ru-RU" dirty="0"/>
          </a:p>
        </p:txBody>
      </p:sp>
      <p:sp>
        <p:nvSpPr>
          <p:cNvPr id="92" name="Овал 91"/>
          <p:cNvSpPr/>
          <p:nvPr/>
        </p:nvSpPr>
        <p:spPr>
          <a:xfrm>
            <a:off x="3563888" y="5733256"/>
            <a:ext cx="864096" cy="216024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dirty="0" smtClean="0"/>
              <a:t>-</a:t>
            </a:r>
            <a:endParaRPr lang="ru-RU" dirty="0"/>
          </a:p>
        </p:txBody>
      </p:sp>
      <p:sp>
        <p:nvSpPr>
          <p:cNvPr id="93" name="Овал 92"/>
          <p:cNvSpPr/>
          <p:nvPr/>
        </p:nvSpPr>
        <p:spPr>
          <a:xfrm>
            <a:off x="5652120" y="5013176"/>
            <a:ext cx="432048" cy="288032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dirty="0" smtClean="0"/>
              <a:t>+</a:t>
            </a:r>
            <a:endParaRPr lang="ru-RU" dirty="0"/>
          </a:p>
        </p:txBody>
      </p:sp>
      <p:sp>
        <p:nvSpPr>
          <p:cNvPr id="94" name="Овал 93"/>
          <p:cNvSpPr/>
          <p:nvPr/>
        </p:nvSpPr>
        <p:spPr>
          <a:xfrm>
            <a:off x="5004048" y="5445224"/>
            <a:ext cx="720080" cy="216024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dirty="0" smtClean="0"/>
              <a:t>+</a:t>
            </a:r>
            <a:endParaRPr lang="ru-RU" dirty="0"/>
          </a:p>
        </p:txBody>
      </p:sp>
      <p:sp>
        <p:nvSpPr>
          <p:cNvPr id="95" name="Овал 94"/>
          <p:cNvSpPr/>
          <p:nvPr/>
        </p:nvSpPr>
        <p:spPr>
          <a:xfrm>
            <a:off x="5148064" y="5805264"/>
            <a:ext cx="720080" cy="216024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dirty="0" smtClean="0"/>
              <a:t>+</a:t>
            </a:r>
            <a:endParaRPr lang="ru-RU" dirty="0"/>
          </a:p>
        </p:txBody>
      </p:sp>
      <p:sp>
        <p:nvSpPr>
          <p:cNvPr id="96" name="Овал 95"/>
          <p:cNvSpPr/>
          <p:nvPr/>
        </p:nvSpPr>
        <p:spPr>
          <a:xfrm>
            <a:off x="5796136" y="5445224"/>
            <a:ext cx="864096" cy="216024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dirty="0" smtClean="0"/>
              <a:t>-</a:t>
            </a:r>
            <a:endParaRPr lang="ru-RU" dirty="0"/>
          </a:p>
        </p:txBody>
      </p:sp>
      <p:sp>
        <p:nvSpPr>
          <p:cNvPr id="97" name="Овал 96"/>
          <p:cNvSpPr/>
          <p:nvPr/>
        </p:nvSpPr>
        <p:spPr>
          <a:xfrm>
            <a:off x="5796136" y="5805264"/>
            <a:ext cx="720080" cy="216024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dirty="0" smtClean="0"/>
              <a:t>-</a:t>
            </a:r>
            <a:endParaRPr lang="ru-RU" dirty="0"/>
          </a:p>
        </p:txBody>
      </p:sp>
      <p:sp>
        <p:nvSpPr>
          <p:cNvPr id="98" name="TextBox 97"/>
          <p:cNvSpPr txBox="1"/>
          <p:nvPr/>
        </p:nvSpPr>
        <p:spPr>
          <a:xfrm>
            <a:off x="4211960" y="6165304"/>
            <a:ext cx="41044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24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Цитоплазмалық бұдандар</a:t>
            </a:r>
            <a:endParaRPr lang="ru-RU" sz="2400" b="1" dirty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9" name="Стрелка вниз 98"/>
          <p:cNvSpPr/>
          <p:nvPr/>
        </p:nvSpPr>
        <p:spPr>
          <a:xfrm rot="2424413">
            <a:off x="4515267" y="4013890"/>
            <a:ext cx="217884" cy="1132894"/>
          </a:xfrm>
          <a:prstGeom prst="down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0" name="Стрелка вниз 99"/>
          <p:cNvSpPr/>
          <p:nvPr/>
        </p:nvSpPr>
        <p:spPr>
          <a:xfrm rot="19646965">
            <a:off x="6000800" y="4063927"/>
            <a:ext cx="189391" cy="816062"/>
          </a:xfrm>
          <a:prstGeom prst="down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1" name="TextBox 100"/>
          <p:cNvSpPr txBox="1"/>
          <p:nvPr/>
        </p:nvSpPr>
        <p:spPr>
          <a:xfrm>
            <a:off x="3786182" y="4214818"/>
            <a:ext cx="201622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2000" b="1" dirty="0" smtClean="0">
                <a:solidFill>
                  <a:srgbClr val="FFC000"/>
                </a:solidFill>
              </a:rPr>
              <a:t>Гетерокарион</a:t>
            </a:r>
            <a:endParaRPr lang="ru-RU" sz="2000" b="1" dirty="0">
              <a:solidFill>
                <a:srgbClr val="FFC000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88640"/>
            <a:ext cx="8712968" cy="6408712"/>
          </a:xfrm>
          <a:solidFill>
            <a:schemeClr val="tx1"/>
          </a:solidFill>
        </p:spPr>
        <p:txBody>
          <a:bodyPr>
            <a:normAutofit/>
          </a:bodyPr>
          <a:lstStyle/>
          <a:p>
            <a:pPr marL="0" indent="0">
              <a:buFont typeface="Wingdings" pitchFamily="2" charset="2"/>
              <a:buChar char="Ø"/>
            </a:pPr>
            <a:r>
              <a:rPr lang="kk-KZ" sz="3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Екі протопласт  қосылғанда олардың ядролары өзара қосылса, нағыз бұдан клетка </a:t>
            </a:r>
            <a:r>
              <a:rPr lang="kk-KZ" sz="36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kk-KZ" sz="3600" b="1" u="sng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ядролық бұдан</a:t>
            </a:r>
            <a:r>
              <a:rPr lang="kk-KZ" sz="36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kk-KZ" sz="3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пайда болады.</a:t>
            </a:r>
          </a:p>
          <a:p>
            <a:pPr marL="0" indent="0">
              <a:buFont typeface="Wingdings" pitchFamily="2" charset="2"/>
              <a:buChar char="Ø"/>
            </a:pPr>
            <a:endParaRPr lang="kk-KZ" sz="36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Font typeface="Wingdings" pitchFamily="2" charset="2"/>
              <a:buChar char="Ø"/>
            </a:pPr>
            <a:r>
              <a:rPr lang="kk-KZ" sz="3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Ядролары  қосылмаған  бұдан  клетка </a:t>
            </a:r>
            <a:r>
              <a:rPr lang="kk-KZ" sz="3600" b="1" u="sng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гетерокарион</a:t>
            </a:r>
            <a:r>
              <a:rPr lang="kk-KZ" sz="3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деп аталады.</a:t>
            </a:r>
          </a:p>
          <a:p>
            <a:pPr marL="0" indent="0">
              <a:buFont typeface="Wingdings" pitchFamily="2" charset="2"/>
              <a:buChar char="Ø"/>
            </a:pPr>
            <a:endParaRPr lang="kk-KZ" sz="36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Font typeface="Wingdings" pitchFamily="2" charset="2"/>
              <a:buChar char="Ø"/>
            </a:pPr>
            <a:r>
              <a:rPr lang="kk-KZ" sz="3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Гетерокарионды ата-аналық біреуінің немесе екеуінің </a:t>
            </a:r>
            <a:r>
              <a:rPr lang="kk-KZ" sz="3600" b="1" u="sng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супробласттарын </a:t>
            </a:r>
            <a:r>
              <a:rPr lang="kk-KZ" sz="3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бұдандастыру үшін пайдалануға болады</a:t>
            </a:r>
            <a:r>
              <a:rPr lang="kk-KZ" sz="36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260648"/>
            <a:ext cx="8712968" cy="6264696"/>
          </a:xfrm>
          <a:solidFill>
            <a:schemeClr val="tx1"/>
          </a:solidFill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kk-KZ" sz="3600" b="1" u="sng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Супробласт</a:t>
            </a:r>
            <a:r>
              <a:rPr lang="kk-KZ" sz="3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 протопласттың бөлігі, ол цитоплазмалық мембранамен қапталған, оның құрамында </a:t>
            </a:r>
            <a:r>
              <a:rPr lang="kk-KZ" sz="36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кейбір органоидтар болады</a:t>
            </a:r>
            <a:r>
              <a:rPr lang="kk-KZ" sz="3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 Яғни,</a:t>
            </a:r>
          </a:p>
          <a:p>
            <a:pPr>
              <a:buFont typeface="Wingdings" pitchFamily="2" charset="2"/>
              <a:buChar char="Ø"/>
            </a:pPr>
            <a:r>
              <a:rPr lang="kk-KZ" sz="3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Ядросы болса – </a:t>
            </a:r>
            <a:r>
              <a:rPr lang="kk-KZ" sz="3600" b="1" u="sng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нуклеопласт</a:t>
            </a:r>
            <a:r>
              <a:rPr lang="kk-KZ" sz="3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деп аталады;</a:t>
            </a:r>
          </a:p>
          <a:p>
            <a:pPr>
              <a:buFont typeface="Wingdings" pitchFamily="2" charset="2"/>
              <a:buChar char="Ø"/>
            </a:pPr>
            <a:r>
              <a:rPr lang="kk-KZ" sz="3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Ядросы жоқ болса – </a:t>
            </a:r>
            <a:r>
              <a:rPr lang="kk-KZ" sz="3600" b="1" u="sng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цитопласт</a:t>
            </a:r>
            <a:r>
              <a:rPr lang="kk-KZ" sz="3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деп аталады;</a:t>
            </a:r>
          </a:p>
          <a:p>
            <a:pPr>
              <a:buFont typeface="Wingdings" pitchFamily="2" charset="2"/>
              <a:buChar char="Ø"/>
            </a:pPr>
            <a:r>
              <a:rPr lang="kk-KZ" sz="3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Ядро мен цитоплазманың  бөлігі болса – </a:t>
            </a:r>
            <a:r>
              <a:rPr lang="kk-KZ" sz="3600" b="1" u="sng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минипротопласт</a:t>
            </a:r>
            <a:r>
              <a:rPr lang="kk-KZ" sz="3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деп аталады.</a:t>
            </a:r>
            <a:endParaRPr lang="ru-RU" sz="36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892</TotalTime>
  <Words>603</Words>
  <Application>Microsoft Office PowerPoint</Application>
  <PresentationFormat>Экран (4:3)</PresentationFormat>
  <Paragraphs>177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46</cp:revision>
  <dcterms:created xsi:type="dcterms:W3CDTF">2010-11-10T16:37:44Z</dcterms:created>
  <dcterms:modified xsi:type="dcterms:W3CDTF">2014-08-16T12:08:17Z</dcterms:modified>
</cp:coreProperties>
</file>